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3588" cy="6858000"/>
  <p:notesSz cx="7559675" cy="10691813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1097352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8400" y="3682440"/>
            <a:ext cx="1097352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1416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18400" y="368244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141600" y="368244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228920" y="160452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7939440" y="160452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18400" y="368244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228920" y="368244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7939440" y="368244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18400" y="1604520"/>
            <a:ext cx="10973520" cy="397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1097352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535500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141600" y="1604520"/>
            <a:ext cx="535500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1840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141600" y="1604520"/>
            <a:ext cx="535500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8400" y="368244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18400" y="1604520"/>
            <a:ext cx="10973520" cy="397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535500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1416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141600" y="368244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1416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8400" y="3682440"/>
            <a:ext cx="1097352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1097352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8400" y="3682440"/>
            <a:ext cx="1097352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1416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18400" y="368244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141600" y="368244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228920" y="160452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7939440" y="160452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18400" y="368244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228920" y="368244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7939440" y="368244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518400" y="1604520"/>
            <a:ext cx="10973520" cy="397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1097352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535500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141600" y="1604520"/>
            <a:ext cx="535500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1097352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51840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141600" y="1604520"/>
            <a:ext cx="535500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8400" y="368244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535500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1416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141600" y="368244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1416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18400" y="3682440"/>
            <a:ext cx="1097352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1097352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18400" y="3682440"/>
            <a:ext cx="1097352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1416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518400" y="368244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141600" y="368244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228920" y="160452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7939440" y="160452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518400" y="368244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4228920" y="368244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7939440" y="3682440"/>
            <a:ext cx="35334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535500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141600" y="1604520"/>
            <a:ext cx="535500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1840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141600" y="1604520"/>
            <a:ext cx="535500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8400" y="368244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535500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1416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141600" y="368244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i-FI" sz="40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141600" y="1604520"/>
            <a:ext cx="535500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18400" y="3682440"/>
            <a:ext cx="1097352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4734000" cy="21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i-FI" sz="4000" b="1" strike="noStrike" spc="-1">
                <a:solidFill>
                  <a:srgbClr val="FFFFFF"/>
                </a:solidFill>
                <a:latin typeface="Arial Black"/>
              </a:rPr>
              <a:t>Lisää otsikko napsauttamalla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3420000"/>
            <a:ext cx="522000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026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i-FI" sz="254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768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i-FI" sz="218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13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i-FI" sz="181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5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i-FI" sz="181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5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i-FI" sz="181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5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i-FI" sz="181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  <p:pic>
        <p:nvPicPr>
          <p:cNvPr id="2" name="Picture 1"/>
          <p:cNvPicPr/>
          <p:nvPr/>
        </p:nvPicPr>
        <p:blipFill>
          <a:blip r:embed="rId14"/>
          <a:stretch/>
        </p:blipFill>
        <p:spPr>
          <a:xfrm>
            <a:off x="6127920" y="20520"/>
            <a:ext cx="6098400" cy="685800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15"/>
          <a:stretch/>
        </p:blipFill>
        <p:spPr>
          <a:xfrm>
            <a:off x="6127920" y="23040"/>
            <a:ext cx="1622160" cy="6857640"/>
          </a:xfrm>
          <a:prstGeom prst="rect">
            <a:avLst/>
          </a:prstGeom>
          <a:ln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504000" y="6120000"/>
            <a:ext cx="3240000" cy="392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i-FI" sz="1400" b="1" strike="noStrike" spc="-1">
                <a:latin typeface="Arial"/>
              </a:rPr>
              <a:t>&lt;footer&gt;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/>
          </p:nvPr>
        </p:nvSpPr>
        <p:spPr>
          <a:xfrm>
            <a:off x="3960000" y="6120000"/>
            <a:ext cx="1800000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i-FI" sz="1400" b="0" strike="noStrike" spc="-1">
                <a:latin typeface="Arial"/>
              </a:rPr>
              <a:t>&lt;date/time&gt;</a:t>
            </a:r>
          </a:p>
        </p:txBody>
      </p:sp>
      <p:pic>
        <p:nvPicPr>
          <p:cNvPr id="6" name="Picture 5"/>
          <p:cNvPicPr/>
          <p:nvPr/>
        </p:nvPicPr>
        <p:blipFill>
          <a:blip r:embed="rId16"/>
          <a:stretch/>
        </p:blipFill>
        <p:spPr>
          <a:xfrm>
            <a:off x="504000" y="504000"/>
            <a:ext cx="2328480" cy="4316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840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i-FI" sz="4000" b="1" strike="noStrike" spc="-1">
                <a:solidFill>
                  <a:srgbClr val="303193"/>
                </a:solidFill>
                <a:latin typeface="Arial Black"/>
              </a:rPr>
              <a:t>Lisää otsikko napsauttamalla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18400" y="1604520"/>
            <a:ext cx="1097352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32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32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Seventh Outline Level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10440000" y="6120000"/>
            <a:ext cx="1080000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ED7F7750-D308-43A1-8F0B-5ACCEDFC6C33}" type="slidenum">
              <a:rPr lang="fi-FI" sz="1400" b="0" strike="noStrike" spc="-1">
                <a:latin typeface="Arial"/>
              </a:rPr>
              <a:t>‹#›</a:t>
            </a:fld>
            <a:endParaRPr lang="fi-FI" sz="1400" b="0" strike="noStrike" spc="-1">
              <a:latin typeface="Arial"/>
            </a:endParaRPr>
          </a:p>
        </p:txBody>
      </p:sp>
      <p:pic>
        <p:nvPicPr>
          <p:cNvPr id="46" name="Picture 45"/>
          <p:cNvPicPr/>
          <p:nvPr/>
        </p:nvPicPr>
        <p:blipFill>
          <a:blip r:embed="rId14"/>
          <a:stretch/>
        </p:blipFill>
        <p:spPr>
          <a:xfrm>
            <a:off x="504000" y="6120000"/>
            <a:ext cx="2328480" cy="4312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1080000"/>
            <a:ext cx="9000000" cy="21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i-FI" sz="4000" b="1" strike="noStrike" spc="-1">
                <a:latin typeface="Arial Black"/>
              </a:rPr>
              <a:t>Lisää otsikko napsauttamalla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3420000"/>
            <a:ext cx="900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/>
            <a:r>
              <a:rPr lang="fi-FI" sz="2400" b="0" strike="noStrike" spc="-1">
                <a:solidFill>
                  <a:srgbClr val="FFFFFF"/>
                </a:solidFill>
                <a:latin typeface="Arial"/>
              </a:rPr>
              <a:t>Lisää alaotsikko napsauttamalla</a:t>
            </a:r>
          </a:p>
          <a:p>
            <a:pPr marL="864000" lvl="1" indent="-324000">
              <a:spcAft>
                <a:spcPts val="1134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endParaRPr lang="fi-FI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7020000" y="6120000"/>
            <a:ext cx="3096000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i-FI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504000" y="6120000"/>
            <a:ext cx="4215600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i-FI" sz="1400" b="0" strike="noStrike" spc="-1">
                <a:latin typeface="Arial"/>
              </a:rPr>
              <a:t>&lt;footer&gt;</a:t>
            </a:r>
          </a:p>
        </p:txBody>
      </p:sp>
      <p:pic>
        <p:nvPicPr>
          <p:cNvPr id="87" name="Picture 86"/>
          <p:cNvPicPr/>
          <p:nvPr/>
        </p:nvPicPr>
        <p:blipFill>
          <a:blip r:embed="rId14"/>
          <a:stretch/>
        </p:blipFill>
        <p:spPr>
          <a:xfrm>
            <a:off x="10561680" y="24120"/>
            <a:ext cx="1622160" cy="6857640"/>
          </a:xfrm>
          <a:prstGeom prst="rect">
            <a:avLst/>
          </a:prstGeom>
          <a:ln>
            <a:noFill/>
          </a:ln>
        </p:spPr>
      </p:pic>
      <p:pic>
        <p:nvPicPr>
          <p:cNvPr id="88" name="Picture 87"/>
          <p:cNvPicPr/>
          <p:nvPr/>
        </p:nvPicPr>
        <p:blipFill>
          <a:blip r:embed="rId15"/>
          <a:stretch/>
        </p:blipFill>
        <p:spPr>
          <a:xfrm>
            <a:off x="504000" y="504000"/>
            <a:ext cx="2328480" cy="4316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04000" y="1260000"/>
            <a:ext cx="547200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fi-FI" sz="2800" b="1" strike="noStrike" spc="-1">
                <a:solidFill>
                  <a:srgbClr val="FFFFFF"/>
                </a:solidFill>
                <a:latin typeface="Arial Black"/>
              </a:rPr>
              <a:t>The Assimilation of IASI Radiances in the Nordic MetCoOp Limited-area NWP system</a:t>
            </a:r>
          </a:p>
        </p:txBody>
      </p:sp>
      <p:sp>
        <p:nvSpPr>
          <p:cNvPr id="126" name="TextShape 2"/>
          <p:cNvSpPr txBox="1"/>
          <p:nvPr/>
        </p:nvSpPr>
        <p:spPr>
          <a:xfrm>
            <a:off x="504000" y="4392000"/>
            <a:ext cx="5544000" cy="170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8000">
              <a:lnSpc>
                <a:spcPct val="115000"/>
              </a:lnSpc>
              <a:buClr>
                <a:srgbClr val="FFFFFF"/>
              </a:buClr>
              <a:buSzPct val="45000"/>
            </a:pPr>
            <a:r>
              <a:rPr lang="fi-FI" sz="1800" b="1" strike="noStrike" spc="-1" dirty="0">
                <a:solidFill>
                  <a:srgbClr val="FFFFFF"/>
                </a:solidFill>
                <a:latin typeface="Arial"/>
                <a:ea typeface="SimSun"/>
              </a:rPr>
              <a:t>Reima Eresmaa</a:t>
            </a:r>
            <a:r>
              <a:rPr lang="fi-FI" sz="1800" b="0" strike="noStrike" spc="-1" baseline="33000" dirty="0">
                <a:solidFill>
                  <a:srgbClr val="FFFFFF"/>
                </a:solidFill>
                <a:latin typeface="Arial"/>
                <a:ea typeface="SimSun"/>
              </a:rPr>
              <a:t>1</a:t>
            </a:r>
            <a:r>
              <a:rPr lang="fi-FI" sz="1800" b="0" strike="noStrike" spc="-1" dirty="0">
                <a:solidFill>
                  <a:srgbClr val="FFFFFF"/>
                </a:solidFill>
                <a:latin typeface="Arial"/>
                <a:ea typeface="SimSun"/>
              </a:rPr>
              <a:t>, Magnus Lindskog</a:t>
            </a:r>
            <a:r>
              <a:rPr lang="fi-FI" sz="1800" b="0" strike="noStrike" spc="-1" baseline="33000" dirty="0">
                <a:solidFill>
                  <a:srgbClr val="FFFFFF"/>
                </a:solidFill>
                <a:latin typeface="Arial"/>
                <a:ea typeface="SimSun"/>
              </a:rPr>
              <a:t>2</a:t>
            </a:r>
            <a:r>
              <a:rPr lang="fi-FI" sz="1800" b="0" strike="noStrike" spc="-1" dirty="0">
                <a:solidFill>
                  <a:srgbClr val="FFFFFF"/>
                </a:solidFill>
                <a:latin typeface="Arial"/>
                <a:ea typeface="SimSun"/>
              </a:rPr>
              <a:t>, Ole Vignes</a:t>
            </a:r>
            <a:r>
              <a:rPr lang="fi-FI" sz="1800" b="0" strike="noStrike" spc="-1" baseline="33000" dirty="0">
                <a:solidFill>
                  <a:srgbClr val="FFFFFF"/>
                </a:solidFill>
                <a:latin typeface="Arial"/>
                <a:ea typeface="SimSun"/>
              </a:rPr>
              <a:t>3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15000"/>
              </a:lnSpc>
              <a:buClr>
                <a:srgbClr val="FFFFFF"/>
              </a:buClr>
              <a:buSzPct val="45000"/>
            </a:pPr>
            <a:r>
              <a:rPr lang="fi-FI" sz="1800" b="0" strike="noStrike" spc="-1" baseline="33000" dirty="0">
                <a:solidFill>
                  <a:srgbClr val="FFFFFF"/>
                </a:solidFill>
                <a:latin typeface="Arial"/>
                <a:ea typeface="SimSun"/>
              </a:rPr>
              <a:t>1</a:t>
            </a:r>
            <a:r>
              <a:rPr lang="fi-FI" sz="1800" b="0" strike="noStrike" spc="-1" dirty="0">
                <a:solidFill>
                  <a:srgbClr val="FFFFFF"/>
                </a:solidFill>
                <a:latin typeface="Arial"/>
                <a:ea typeface="SimSun"/>
              </a:rPr>
              <a:t>Finnish </a:t>
            </a:r>
            <a:r>
              <a:rPr lang="fi-FI" sz="1800" b="0" strike="noStrike" spc="-1" dirty="0" err="1">
                <a:solidFill>
                  <a:srgbClr val="FFFFFF"/>
                </a:solidFill>
                <a:latin typeface="Arial"/>
                <a:ea typeface="SimSun"/>
              </a:rPr>
              <a:t>Meteorological</a:t>
            </a:r>
            <a:r>
              <a:rPr lang="fi-FI" sz="1800" b="0" strike="noStrike" spc="-1" dirty="0">
                <a:solidFill>
                  <a:srgbClr val="FFFFFF"/>
                </a:solidFill>
                <a:latin typeface="Arial"/>
                <a:ea typeface="SimSun"/>
              </a:rPr>
              <a:t> Institute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15000"/>
              </a:lnSpc>
              <a:buClr>
                <a:srgbClr val="FFFFFF"/>
              </a:buClr>
              <a:buSzPct val="45000"/>
            </a:pPr>
            <a:r>
              <a:rPr lang="fi-FI" sz="1800" b="0" strike="noStrike" spc="-1" baseline="33000" dirty="0">
                <a:solidFill>
                  <a:srgbClr val="FFFFFF"/>
                </a:solidFill>
                <a:latin typeface="Arial"/>
                <a:ea typeface="SimSun"/>
              </a:rPr>
              <a:t>2</a:t>
            </a:r>
            <a:r>
              <a:rPr lang="fi-FI" sz="1800" b="0" strike="noStrike" spc="-1" dirty="0">
                <a:solidFill>
                  <a:srgbClr val="FFFFFF"/>
                </a:solidFill>
                <a:latin typeface="Arial"/>
                <a:ea typeface="SimSun"/>
              </a:rPr>
              <a:t>Swedish </a:t>
            </a:r>
            <a:r>
              <a:rPr lang="fi-FI" sz="1800" b="0" strike="noStrike" spc="-1" dirty="0" err="1">
                <a:solidFill>
                  <a:srgbClr val="FFFFFF"/>
                </a:solidFill>
                <a:latin typeface="Arial"/>
                <a:ea typeface="SimSun"/>
              </a:rPr>
              <a:t>Meteorological</a:t>
            </a:r>
            <a:r>
              <a:rPr lang="fi-FI" sz="1800" b="0" strike="noStrike" spc="-1" dirty="0">
                <a:solidFill>
                  <a:srgbClr val="FFFFFF"/>
                </a:solidFill>
                <a:latin typeface="Arial"/>
                <a:ea typeface="SimSun"/>
              </a:rPr>
              <a:t> and </a:t>
            </a:r>
            <a:r>
              <a:rPr lang="fi-FI" sz="1800" b="0" strike="noStrike" spc="-1" dirty="0" err="1">
                <a:solidFill>
                  <a:srgbClr val="FFFFFF"/>
                </a:solidFill>
                <a:latin typeface="Arial"/>
                <a:ea typeface="SimSun"/>
              </a:rPr>
              <a:t>Hydrological</a:t>
            </a:r>
            <a:r>
              <a:rPr lang="fi-FI" sz="1800" b="0" strike="noStrike" spc="-1" dirty="0">
                <a:solidFill>
                  <a:srgbClr val="FFFFFF"/>
                </a:solidFill>
                <a:latin typeface="Arial"/>
                <a:ea typeface="SimSun"/>
              </a:rPr>
              <a:t> Institute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15000"/>
              </a:lnSpc>
              <a:buClr>
                <a:srgbClr val="FFFFFF"/>
              </a:buClr>
              <a:buSzPct val="45000"/>
            </a:pPr>
            <a:r>
              <a:rPr lang="fi-FI" sz="1800" b="0" strike="noStrike" spc="-1" baseline="33000" dirty="0">
                <a:solidFill>
                  <a:srgbClr val="FFFFFF"/>
                </a:solidFill>
                <a:latin typeface="Arial"/>
                <a:ea typeface="SimSun"/>
              </a:rPr>
              <a:t>3</a:t>
            </a:r>
            <a:r>
              <a:rPr lang="fi-FI" sz="1800" b="0" strike="noStrike" spc="-1" dirty="0">
                <a:solidFill>
                  <a:srgbClr val="FFFFFF"/>
                </a:solidFill>
                <a:latin typeface="Arial"/>
                <a:ea typeface="SimSun"/>
              </a:rPr>
              <a:t>MET </a:t>
            </a:r>
            <a:r>
              <a:rPr lang="fi-FI" sz="1800" b="0" strike="noStrike" spc="-1" dirty="0" err="1">
                <a:solidFill>
                  <a:srgbClr val="FFFFFF"/>
                </a:solidFill>
                <a:latin typeface="Arial"/>
                <a:ea typeface="SimSun"/>
              </a:rPr>
              <a:t>Norway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457200" y="32688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i-FI" sz="2800" b="1" strike="noStrike" spc="-1">
                <a:solidFill>
                  <a:srgbClr val="303193"/>
                </a:solidFill>
                <a:latin typeface="Arial Black"/>
              </a:rPr>
              <a:t>Unified VarBC coefficients</a:t>
            </a:r>
            <a:br/>
            <a:r>
              <a:rPr lang="fi-FI" sz="2400" b="0" strike="noStrike" spc="-1">
                <a:solidFill>
                  <a:srgbClr val="303193"/>
                </a:solidFill>
                <a:latin typeface="Arial Black"/>
              </a:rPr>
              <a:t>(a possible future implementation; currently in testing)</a:t>
            </a:r>
            <a:endParaRPr lang="fi-FI" sz="24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312" name="Line 2"/>
          <p:cNvSpPr/>
          <p:nvPr/>
        </p:nvSpPr>
        <p:spPr>
          <a:xfrm>
            <a:off x="3314520" y="5340240"/>
            <a:ext cx="3466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TextShape 3"/>
          <p:cNvSpPr txBox="1"/>
          <p:nvPr/>
        </p:nvSpPr>
        <p:spPr>
          <a:xfrm>
            <a:off x="3698640" y="4856040"/>
            <a:ext cx="7029360" cy="1560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</a:rPr>
              <a:t>Including active use of Metop satellites</a:t>
            </a:r>
            <a:endParaRPr lang="fi-FI" sz="18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</a:rPr>
              <a:t>Background field information in 3-hourly cycling</a:t>
            </a:r>
            <a:endParaRPr lang="fi-FI" sz="18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Passing VarBC coefficients </a:t>
            </a:r>
            <a:r>
              <a:rPr lang="fi-FI" sz="1800" b="0" u="sng" strike="noStrike" spc="-1">
                <a:solidFill>
                  <a:srgbClr val="000000"/>
                </a:solidFill>
                <a:uFillTx/>
                <a:latin typeface="Arial"/>
                <a:ea typeface="Noto Sans CJK SC"/>
              </a:rPr>
              <a:t>without updating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them</a:t>
            </a:r>
            <a:endParaRPr lang="fi-FI" sz="18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</a:rPr>
              <a:t>Transferring </a:t>
            </a:r>
            <a:r>
              <a:rPr lang="fi-FI" sz="1800" b="1" u="sng" strike="noStrike" spc="-1">
                <a:solidFill>
                  <a:srgbClr val="000000"/>
                </a:solidFill>
                <a:uFillTx/>
                <a:latin typeface="Arial"/>
              </a:rPr>
              <a:t>updated VarBC coefficients</a:t>
            </a:r>
            <a:r>
              <a:rPr lang="fi-FI" sz="1800" b="0" strike="noStrike" spc="-1">
                <a:solidFill>
                  <a:srgbClr val="000000"/>
                </a:solidFill>
                <a:latin typeface="Arial"/>
              </a:rPr>
              <a:t> after 09Z analysis only</a:t>
            </a:r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3384720" y="5780880"/>
            <a:ext cx="182880" cy="348840"/>
          </a:xfrm>
          <a:custGeom>
            <a:avLst/>
            <a:gdLst/>
            <a:ahLst/>
            <a:cxnLst/>
            <a:rect l="0" t="0" r="r" b="b"/>
            <a:pathLst>
              <a:path w="510" h="971">
                <a:moveTo>
                  <a:pt x="0" y="226"/>
                </a:moveTo>
                <a:lnTo>
                  <a:pt x="442" y="226"/>
                </a:lnTo>
                <a:lnTo>
                  <a:pt x="442" y="0"/>
                </a:lnTo>
                <a:lnTo>
                  <a:pt x="509" y="485"/>
                </a:lnTo>
                <a:lnTo>
                  <a:pt x="442" y="970"/>
                </a:lnTo>
                <a:lnTo>
                  <a:pt x="442" y="743"/>
                </a:lnTo>
                <a:lnTo>
                  <a:pt x="0" y="743"/>
                </a:lnTo>
                <a:lnTo>
                  <a:pt x="0" y="226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5"/>
          <p:cNvSpPr/>
          <p:nvPr/>
        </p:nvSpPr>
        <p:spPr>
          <a:xfrm>
            <a:off x="3385080" y="5450400"/>
            <a:ext cx="182880" cy="348480"/>
          </a:xfrm>
          <a:custGeom>
            <a:avLst/>
            <a:gdLst/>
            <a:ahLst/>
            <a:cxnLst/>
            <a:rect l="0" t="0" r="r" b="b"/>
            <a:pathLst>
              <a:path w="510" h="970">
                <a:moveTo>
                  <a:pt x="0" y="242"/>
                </a:moveTo>
                <a:lnTo>
                  <a:pt x="381" y="242"/>
                </a:lnTo>
                <a:lnTo>
                  <a:pt x="381" y="0"/>
                </a:lnTo>
                <a:lnTo>
                  <a:pt x="509" y="484"/>
                </a:lnTo>
                <a:lnTo>
                  <a:pt x="381" y="969"/>
                </a:lnTo>
                <a:lnTo>
                  <a:pt x="381" y="726"/>
                </a:lnTo>
                <a:lnTo>
                  <a:pt x="0" y="726"/>
                </a:lnTo>
                <a:lnTo>
                  <a:pt x="0" y="242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6"/>
          <p:cNvSpPr/>
          <p:nvPr/>
        </p:nvSpPr>
        <p:spPr>
          <a:xfrm>
            <a:off x="3234600" y="4935600"/>
            <a:ext cx="484560" cy="27432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7"/>
          <p:cNvSpPr/>
          <p:nvPr/>
        </p:nvSpPr>
        <p:spPr>
          <a:xfrm>
            <a:off x="1974960" y="1362600"/>
            <a:ext cx="8229600" cy="336492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8"/>
          <p:cNvSpPr/>
          <p:nvPr/>
        </p:nvSpPr>
        <p:spPr>
          <a:xfrm>
            <a:off x="2908080" y="2647080"/>
            <a:ext cx="237600" cy="474480"/>
          </a:xfrm>
          <a:custGeom>
            <a:avLst/>
            <a:gdLst/>
            <a:ahLst/>
            <a:cxnLst/>
            <a:rect l="0" t="0" r="r" b="b"/>
            <a:pathLst>
              <a:path w="662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1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9"/>
          <p:cNvSpPr/>
          <p:nvPr/>
        </p:nvSpPr>
        <p:spPr>
          <a:xfrm>
            <a:off x="2908080" y="3438000"/>
            <a:ext cx="237600" cy="474120"/>
          </a:xfrm>
          <a:custGeom>
            <a:avLst/>
            <a:gdLst/>
            <a:ahLst/>
            <a:cxnLst/>
            <a:rect l="0" t="0" r="r" b="b"/>
            <a:pathLst>
              <a:path w="662" h="1319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1" y="659"/>
                </a:lnTo>
                <a:lnTo>
                  <a:pt x="495" y="1318"/>
                </a:lnTo>
                <a:lnTo>
                  <a:pt x="495" y="988"/>
                </a:lnTo>
                <a:lnTo>
                  <a:pt x="0" y="988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10"/>
          <p:cNvSpPr/>
          <p:nvPr/>
        </p:nvSpPr>
        <p:spPr>
          <a:xfrm>
            <a:off x="2906640" y="4229640"/>
            <a:ext cx="237240" cy="474480"/>
          </a:xfrm>
          <a:custGeom>
            <a:avLst/>
            <a:gdLst/>
            <a:ahLst/>
            <a:cxnLst/>
            <a:rect l="0" t="0" r="r" b="b"/>
            <a:pathLst>
              <a:path w="661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11"/>
          <p:cNvSpPr/>
          <p:nvPr/>
        </p:nvSpPr>
        <p:spPr>
          <a:xfrm>
            <a:off x="6390000" y="1856520"/>
            <a:ext cx="237240" cy="474480"/>
          </a:xfrm>
          <a:custGeom>
            <a:avLst/>
            <a:gdLst/>
            <a:ahLst/>
            <a:cxnLst/>
            <a:rect l="0" t="0" r="r" b="b"/>
            <a:pathLst>
              <a:path w="661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12"/>
          <p:cNvSpPr/>
          <p:nvPr/>
        </p:nvSpPr>
        <p:spPr>
          <a:xfrm>
            <a:off x="3196800" y="2722680"/>
            <a:ext cx="55368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TextShape 13"/>
          <p:cNvSpPr txBox="1"/>
          <p:nvPr/>
        </p:nvSpPr>
        <p:spPr>
          <a:xfrm>
            <a:off x="3148920" y="27363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12/00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CustomShape 14"/>
          <p:cNvSpPr/>
          <p:nvPr/>
        </p:nvSpPr>
        <p:spPr>
          <a:xfrm>
            <a:off x="3196800" y="1932120"/>
            <a:ext cx="553680" cy="31608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5"/>
          <p:cNvSpPr/>
          <p:nvPr/>
        </p:nvSpPr>
        <p:spPr>
          <a:xfrm>
            <a:off x="9289800" y="1932120"/>
            <a:ext cx="554040" cy="31608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6"/>
          <p:cNvSpPr/>
          <p:nvPr/>
        </p:nvSpPr>
        <p:spPr>
          <a:xfrm>
            <a:off x="8416800" y="1932120"/>
            <a:ext cx="554040" cy="31608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7"/>
          <p:cNvSpPr/>
          <p:nvPr/>
        </p:nvSpPr>
        <p:spPr>
          <a:xfrm>
            <a:off x="7548840" y="1932120"/>
            <a:ext cx="554040" cy="31608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8"/>
          <p:cNvSpPr/>
          <p:nvPr/>
        </p:nvSpPr>
        <p:spPr>
          <a:xfrm>
            <a:off x="6678360" y="1932120"/>
            <a:ext cx="554040" cy="31608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9"/>
          <p:cNvSpPr/>
          <p:nvPr/>
        </p:nvSpPr>
        <p:spPr>
          <a:xfrm>
            <a:off x="5807880" y="1932120"/>
            <a:ext cx="554040" cy="31608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20"/>
          <p:cNvSpPr/>
          <p:nvPr/>
        </p:nvSpPr>
        <p:spPr>
          <a:xfrm>
            <a:off x="4937400" y="1932120"/>
            <a:ext cx="554040" cy="31608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21"/>
          <p:cNvSpPr/>
          <p:nvPr/>
        </p:nvSpPr>
        <p:spPr>
          <a:xfrm>
            <a:off x="4067280" y="1932120"/>
            <a:ext cx="553680" cy="31608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22"/>
          <p:cNvSpPr/>
          <p:nvPr/>
        </p:nvSpPr>
        <p:spPr>
          <a:xfrm>
            <a:off x="9289800" y="272268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23"/>
          <p:cNvSpPr/>
          <p:nvPr/>
        </p:nvSpPr>
        <p:spPr>
          <a:xfrm>
            <a:off x="8416800" y="272268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4"/>
          <p:cNvSpPr/>
          <p:nvPr/>
        </p:nvSpPr>
        <p:spPr>
          <a:xfrm>
            <a:off x="7548840" y="2722680"/>
            <a:ext cx="55404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25"/>
          <p:cNvSpPr/>
          <p:nvPr/>
        </p:nvSpPr>
        <p:spPr>
          <a:xfrm>
            <a:off x="6678360" y="272268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26"/>
          <p:cNvSpPr/>
          <p:nvPr/>
        </p:nvSpPr>
        <p:spPr>
          <a:xfrm>
            <a:off x="5807880" y="272268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27"/>
          <p:cNvSpPr/>
          <p:nvPr/>
        </p:nvSpPr>
        <p:spPr>
          <a:xfrm>
            <a:off x="4937400" y="2722680"/>
            <a:ext cx="55404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28"/>
          <p:cNvSpPr/>
          <p:nvPr/>
        </p:nvSpPr>
        <p:spPr>
          <a:xfrm>
            <a:off x="4067280" y="2722680"/>
            <a:ext cx="55368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29"/>
          <p:cNvSpPr/>
          <p:nvPr/>
        </p:nvSpPr>
        <p:spPr>
          <a:xfrm>
            <a:off x="3196800" y="3513600"/>
            <a:ext cx="553680" cy="31608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30"/>
          <p:cNvSpPr/>
          <p:nvPr/>
        </p:nvSpPr>
        <p:spPr>
          <a:xfrm>
            <a:off x="9289800" y="3513600"/>
            <a:ext cx="554040" cy="31608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31"/>
          <p:cNvSpPr/>
          <p:nvPr/>
        </p:nvSpPr>
        <p:spPr>
          <a:xfrm>
            <a:off x="8416800" y="3513600"/>
            <a:ext cx="554040" cy="31608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32"/>
          <p:cNvSpPr/>
          <p:nvPr/>
        </p:nvSpPr>
        <p:spPr>
          <a:xfrm>
            <a:off x="7548840" y="3513600"/>
            <a:ext cx="554040" cy="31608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33"/>
          <p:cNvSpPr/>
          <p:nvPr/>
        </p:nvSpPr>
        <p:spPr>
          <a:xfrm>
            <a:off x="6678360" y="3513600"/>
            <a:ext cx="554040" cy="31608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34"/>
          <p:cNvSpPr/>
          <p:nvPr/>
        </p:nvSpPr>
        <p:spPr>
          <a:xfrm>
            <a:off x="5807880" y="3513600"/>
            <a:ext cx="554040" cy="31608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35"/>
          <p:cNvSpPr/>
          <p:nvPr/>
        </p:nvSpPr>
        <p:spPr>
          <a:xfrm>
            <a:off x="4937400" y="3513600"/>
            <a:ext cx="554040" cy="31608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36"/>
          <p:cNvSpPr/>
          <p:nvPr/>
        </p:nvSpPr>
        <p:spPr>
          <a:xfrm>
            <a:off x="4067280" y="3513600"/>
            <a:ext cx="553680" cy="31608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37"/>
          <p:cNvSpPr/>
          <p:nvPr/>
        </p:nvSpPr>
        <p:spPr>
          <a:xfrm>
            <a:off x="3196800" y="4304160"/>
            <a:ext cx="55368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38"/>
          <p:cNvSpPr/>
          <p:nvPr/>
        </p:nvSpPr>
        <p:spPr>
          <a:xfrm>
            <a:off x="9289800" y="430416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39"/>
          <p:cNvSpPr/>
          <p:nvPr/>
        </p:nvSpPr>
        <p:spPr>
          <a:xfrm>
            <a:off x="8416800" y="430416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40"/>
          <p:cNvSpPr/>
          <p:nvPr/>
        </p:nvSpPr>
        <p:spPr>
          <a:xfrm>
            <a:off x="7548840" y="4304160"/>
            <a:ext cx="55404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41"/>
          <p:cNvSpPr/>
          <p:nvPr/>
        </p:nvSpPr>
        <p:spPr>
          <a:xfrm>
            <a:off x="6678360" y="430416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42"/>
          <p:cNvSpPr/>
          <p:nvPr/>
        </p:nvSpPr>
        <p:spPr>
          <a:xfrm>
            <a:off x="5807880" y="430416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43"/>
          <p:cNvSpPr/>
          <p:nvPr/>
        </p:nvSpPr>
        <p:spPr>
          <a:xfrm>
            <a:off x="4937400" y="4304160"/>
            <a:ext cx="55404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44"/>
          <p:cNvSpPr/>
          <p:nvPr/>
        </p:nvSpPr>
        <p:spPr>
          <a:xfrm>
            <a:off x="4067280" y="4304160"/>
            <a:ext cx="55368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Line 45"/>
          <p:cNvSpPr/>
          <p:nvPr/>
        </p:nvSpPr>
        <p:spPr>
          <a:xfrm>
            <a:off x="2880000" y="4066920"/>
            <a:ext cx="7121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Line 46"/>
          <p:cNvSpPr/>
          <p:nvPr/>
        </p:nvSpPr>
        <p:spPr>
          <a:xfrm>
            <a:off x="2880000" y="3276360"/>
            <a:ext cx="7121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Line 47"/>
          <p:cNvSpPr/>
          <p:nvPr/>
        </p:nvSpPr>
        <p:spPr>
          <a:xfrm>
            <a:off x="2880000" y="2485440"/>
            <a:ext cx="7121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Line 48"/>
          <p:cNvSpPr/>
          <p:nvPr/>
        </p:nvSpPr>
        <p:spPr>
          <a:xfrm>
            <a:off x="2880000" y="4066920"/>
            <a:ext cx="0" cy="39528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Line 49"/>
          <p:cNvSpPr/>
          <p:nvPr/>
        </p:nvSpPr>
        <p:spPr>
          <a:xfrm>
            <a:off x="2880000" y="3276360"/>
            <a:ext cx="0" cy="39528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Line 50"/>
          <p:cNvSpPr/>
          <p:nvPr/>
        </p:nvSpPr>
        <p:spPr>
          <a:xfrm>
            <a:off x="2880000" y="2485440"/>
            <a:ext cx="0" cy="39528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TextShape 51"/>
          <p:cNvSpPr txBox="1"/>
          <p:nvPr/>
        </p:nvSpPr>
        <p:spPr>
          <a:xfrm>
            <a:off x="3148560" y="1927080"/>
            <a:ext cx="64548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11/00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TextShape 52"/>
          <p:cNvSpPr txBox="1"/>
          <p:nvPr/>
        </p:nvSpPr>
        <p:spPr>
          <a:xfrm>
            <a:off x="4019040" y="1927080"/>
            <a:ext cx="64548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11/03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TextShape 53"/>
          <p:cNvSpPr txBox="1"/>
          <p:nvPr/>
        </p:nvSpPr>
        <p:spPr>
          <a:xfrm>
            <a:off x="4889520" y="1927080"/>
            <a:ext cx="64548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11/06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TextShape 54"/>
          <p:cNvSpPr txBox="1"/>
          <p:nvPr/>
        </p:nvSpPr>
        <p:spPr>
          <a:xfrm>
            <a:off x="5760000" y="1927080"/>
            <a:ext cx="64548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11/09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TextShape 55"/>
          <p:cNvSpPr txBox="1"/>
          <p:nvPr/>
        </p:nvSpPr>
        <p:spPr>
          <a:xfrm>
            <a:off x="6630480" y="1927080"/>
            <a:ext cx="64548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11/12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6" name="TextShape 56"/>
          <p:cNvSpPr txBox="1"/>
          <p:nvPr/>
        </p:nvSpPr>
        <p:spPr>
          <a:xfrm>
            <a:off x="7500960" y="1927080"/>
            <a:ext cx="64548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11/15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TextShape 57"/>
          <p:cNvSpPr txBox="1"/>
          <p:nvPr/>
        </p:nvSpPr>
        <p:spPr>
          <a:xfrm>
            <a:off x="8371440" y="1927080"/>
            <a:ext cx="64548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11/18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TextShape 58"/>
          <p:cNvSpPr txBox="1"/>
          <p:nvPr/>
        </p:nvSpPr>
        <p:spPr>
          <a:xfrm>
            <a:off x="9241920" y="1927080"/>
            <a:ext cx="64548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11/21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TextShape 59"/>
          <p:cNvSpPr txBox="1"/>
          <p:nvPr/>
        </p:nvSpPr>
        <p:spPr>
          <a:xfrm>
            <a:off x="4019400" y="27363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12/03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TextShape 60"/>
          <p:cNvSpPr txBox="1"/>
          <p:nvPr/>
        </p:nvSpPr>
        <p:spPr>
          <a:xfrm>
            <a:off x="4889880" y="27363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12/06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TextShape 61"/>
          <p:cNvSpPr txBox="1"/>
          <p:nvPr/>
        </p:nvSpPr>
        <p:spPr>
          <a:xfrm>
            <a:off x="5760360" y="27363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12/09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TextShape 62"/>
          <p:cNvSpPr txBox="1"/>
          <p:nvPr/>
        </p:nvSpPr>
        <p:spPr>
          <a:xfrm>
            <a:off x="6630840" y="27363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12/12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TextShape 63"/>
          <p:cNvSpPr txBox="1"/>
          <p:nvPr/>
        </p:nvSpPr>
        <p:spPr>
          <a:xfrm>
            <a:off x="7501320" y="27363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12/15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TextShape 64"/>
          <p:cNvSpPr txBox="1"/>
          <p:nvPr/>
        </p:nvSpPr>
        <p:spPr>
          <a:xfrm>
            <a:off x="8371800" y="27363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12/18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TextShape 65"/>
          <p:cNvSpPr txBox="1"/>
          <p:nvPr/>
        </p:nvSpPr>
        <p:spPr>
          <a:xfrm>
            <a:off x="9241920" y="27363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12/21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TextShape 66"/>
          <p:cNvSpPr txBox="1"/>
          <p:nvPr/>
        </p:nvSpPr>
        <p:spPr>
          <a:xfrm>
            <a:off x="3149280" y="354600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13/00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TextShape 67"/>
          <p:cNvSpPr txBox="1"/>
          <p:nvPr/>
        </p:nvSpPr>
        <p:spPr>
          <a:xfrm>
            <a:off x="4019760" y="354600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13/03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TextShape 68"/>
          <p:cNvSpPr txBox="1"/>
          <p:nvPr/>
        </p:nvSpPr>
        <p:spPr>
          <a:xfrm>
            <a:off x="4890240" y="354600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13/06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TextShape 69"/>
          <p:cNvSpPr txBox="1"/>
          <p:nvPr/>
        </p:nvSpPr>
        <p:spPr>
          <a:xfrm>
            <a:off x="5760720" y="354600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13/09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TextShape 70"/>
          <p:cNvSpPr txBox="1"/>
          <p:nvPr/>
        </p:nvSpPr>
        <p:spPr>
          <a:xfrm>
            <a:off x="6631200" y="354600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13/12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TextShape 71"/>
          <p:cNvSpPr txBox="1"/>
          <p:nvPr/>
        </p:nvSpPr>
        <p:spPr>
          <a:xfrm>
            <a:off x="7501680" y="354600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13/15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TextShape 72"/>
          <p:cNvSpPr txBox="1"/>
          <p:nvPr/>
        </p:nvSpPr>
        <p:spPr>
          <a:xfrm>
            <a:off x="8371800" y="354600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13/18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TextShape 73"/>
          <p:cNvSpPr txBox="1"/>
          <p:nvPr/>
        </p:nvSpPr>
        <p:spPr>
          <a:xfrm>
            <a:off x="9242280" y="354600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13/21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TextShape 74"/>
          <p:cNvSpPr txBox="1"/>
          <p:nvPr/>
        </p:nvSpPr>
        <p:spPr>
          <a:xfrm>
            <a:off x="3149640" y="432432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14/00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TextShape 75"/>
          <p:cNvSpPr txBox="1"/>
          <p:nvPr/>
        </p:nvSpPr>
        <p:spPr>
          <a:xfrm>
            <a:off x="4020120" y="432432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14/03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TextShape 76"/>
          <p:cNvSpPr txBox="1"/>
          <p:nvPr/>
        </p:nvSpPr>
        <p:spPr>
          <a:xfrm>
            <a:off x="4890600" y="432432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14/06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TextShape 77"/>
          <p:cNvSpPr txBox="1"/>
          <p:nvPr/>
        </p:nvSpPr>
        <p:spPr>
          <a:xfrm>
            <a:off x="5761080" y="432432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14/09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8" name="TextShape 78"/>
          <p:cNvSpPr txBox="1"/>
          <p:nvPr/>
        </p:nvSpPr>
        <p:spPr>
          <a:xfrm>
            <a:off x="6631560" y="432432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14/12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TextShape 79"/>
          <p:cNvSpPr txBox="1"/>
          <p:nvPr/>
        </p:nvSpPr>
        <p:spPr>
          <a:xfrm>
            <a:off x="7501680" y="432432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14/15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TextShape 80"/>
          <p:cNvSpPr txBox="1"/>
          <p:nvPr/>
        </p:nvSpPr>
        <p:spPr>
          <a:xfrm>
            <a:off x="8372160" y="432432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14/18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TextShape 81"/>
          <p:cNvSpPr txBox="1"/>
          <p:nvPr/>
        </p:nvSpPr>
        <p:spPr>
          <a:xfrm>
            <a:off x="9242640" y="432432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14/21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2" name="CustomShape 82"/>
          <p:cNvSpPr/>
          <p:nvPr/>
        </p:nvSpPr>
        <p:spPr>
          <a:xfrm>
            <a:off x="7260480" y="1856520"/>
            <a:ext cx="237240" cy="474480"/>
          </a:xfrm>
          <a:custGeom>
            <a:avLst/>
            <a:gdLst/>
            <a:ahLst/>
            <a:cxnLst/>
            <a:rect l="0" t="0" r="r" b="b"/>
            <a:pathLst>
              <a:path w="661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83"/>
          <p:cNvSpPr/>
          <p:nvPr/>
        </p:nvSpPr>
        <p:spPr>
          <a:xfrm>
            <a:off x="8130960" y="1856520"/>
            <a:ext cx="237240" cy="474480"/>
          </a:xfrm>
          <a:custGeom>
            <a:avLst/>
            <a:gdLst/>
            <a:ahLst/>
            <a:cxnLst/>
            <a:rect l="0" t="0" r="r" b="b"/>
            <a:pathLst>
              <a:path w="661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84"/>
          <p:cNvSpPr/>
          <p:nvPr/>
        </p:nvSpPr>
        <p:spPr>
          <a:xfrm>
            <a:off x="9001440" y="1856520"/>
            <a:ext cx="237240" cy="474480"/>
          </a:xfrm>
          <a:custGeom>
            <a:avLst/>
            <a:gdLst/>
            <a:ahLst/>
            <a:cxnLst/>
            <a:rect l="0" t="0" r="r" b="b"/>
            <a:pathLst>
              <a:path w="661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85"/>
          <p:cNvSpPr/>
          <p:nvPr/>
        </p:nvSpPr>
        <p:spPr>
          <a:xfrm>
            <a:off x="5518080" y="1856520"/>
            <a:ext cx="237240" cy="474480"/>
          </a:xfrm>
          <a:custGeom>
            <a:avLst/>
            <a:gdLst/>
            <a:ahLst/>
            <a:cxnLst/>
            <a:rect l="0" t="0" r="r" b="b"/>
            <a:pathLst>
              <a:path w="661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86"/>
          <p:cNvSpPr/>
          <p:nvPr/>
        </p:nvSpPr>
        <p:spPr>
          <a:xfrm>
            <a:off x="4645800" y="1856520"/>
            <a:ext cx="237600" cy="474480"/>
          </a:xfrm>
          <a:custGeom>
            <a:avLst/>
            <a:gdLst/>
            <a:ahLst/>
            <a:cxnLst/>
            <a:rect l="0" t="0" r="r" b="b"/>
            <a:pathLst>
              <a:path w="662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1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87"/>
          <p:cNvSpPr/>
          <p:nvPr/>
        </p:nvSpPr>
        <p:spPr>
          <a:xfrm>
            <a:off x="3778560" y="1856520"/>
            <a:ext cx="237600" cy="474480"/>
          </a:xfrm>
          <a:custGeom>
            <a:avLst/>
            <a:gdLst/>
            <a:ahLst/>
            <a:cxnLst/>
            <a:rect l="0" t="0" r="r" b="b"/>
            <a:pathLst>
              <a:path w="662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1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88"/>
          <p:cNvSpPr/>
          <p:nvPr/>
        </p:nvSpPr>
        <p:spPr>
          <a:xfrm>
            <a:off x="9871560" y="1856520"/>
            <a:ext cx="237600" cy="474480"/>
          </a:xfrm>
          <a:custGeom>
            <a:avLst/>
            <a:gdLst/>
            <a:ahLst/>
            <a:cxnLst/>
            <a:rect l="0" t="0" r="r" b="b"/>
            <a:pathLst>
              <a:path w="662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1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Line 89"/>
          <p:cNvSpPr/>
          <p:nvPr/>
        </p:nvSpPr>
        <p:spPr>
          <a:xfrm>
            <a:off x="3767040" y="20901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Line 90"/>
          <p:cNvSpPr/>
          <p:nvPr/>
        </p:nvSpPr>
        <p:spPr>
          <a:xfrm>
            <a:off x="4637520" y="20901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Line 91"/>
          <p:cNvSpPr/>
          <p:nvPr/>
        </p:nvSpPr>
        <p:spPr>
          <a:xfrm>
            <a:off x="5508000" y="20901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Line 92"/>
          <p:cNvSpPr/>
          <p:nvPr/>
        </p:nvSpPr>
        <p:spPr>
          <a:xfrm>
            <a:off x="6378480" y="20901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Line 93"/>
          <p:cNvSpPr/>
          <p:nvPr/>
        </p:nvSpPr>
        <p:spPr>
          <a:xfrm>
            <a:off x="7248960" y="20901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Line 94"/>
          <p:cNvSpPr/>
          <p:nvPr/>
        </p:nvSpPr>
        <p:spPr>
          <a:xfrm>
            <a:off x="8119440" y="20901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Line 95"/>
          <p:cNvSpPr/>
          <p:nvPr/>
        </p:nvSpPr>
        <p:spPr>
          <a:xfrm>
            <a:off x="8989560" y="20901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Line 96"/>
          <p:cNvSpPr/>
          <p:nvPr/>
        </p:nvSpPr>
        <p:spPr>
          <a:xfrm>
            <a:off x="9843840" y="2090160"/>
            <a:ext cx="15840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97"/>
          <p:cNvSpPr/>
          <p:nvPr/>
        </p:nvSpPr>
        <p:spPr>
          <a:xfrm>
            <a:off x="3778560" y="2648520"/>
            <a:ext cx="237600" cy="474120"/>
          </a:xfrm>
          <a:custGeom>
            <a:avLst/>
            <a:gdLst/>
            <a:ahLst/>
            <a:cxnLst/>
            <a:rect l="0" t="0" r="r" b="b"/>
            <a:pathLst>
              <a:path w="662" h="1319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1" y="659"/>
                </a:lnTo>
                <a:lnTo>
                  <a:pt x="495" y="1318"/>
                </a:lnTo>
                <a:lnTo>
                  <a:pt x="495" y="988"/>
                </a:lnTo>
                <a:lnTo>
                  <a:pt x="0" y="988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98"/>
          <p:cNvSpPr/>
          <p:nvPr/>
        </p:nvSpPr>
        <p:spPr>
          <a:xfrm>
            <a:off x="4651200" y="2648520"/>
            <a:ext cx="237600" cy="474120"/>
          </a:xfrm>
          <a:custGeom>
            <a:avLst/>
            <a:gdLst/>
            <a:ahLst/>
            <a:cxnLst/>
            <a:rect l="0" t="0" r="r" b="b"/>
            <a:pathLst>
              <a:path w="662" h="1319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1" y="659"/>
                </a:lnTo>
                <a:lnTo>
                  <a:pt x="495" y="1318"/>
                </a:lnTo>
                <a:lnTo>
                  <a:pt x="495" y="988"/>
                </a:lnTo>
                <a:lnTo>
                  <a:pt x="0" y="988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99"/>
          <p:cNvSpPr/>
          <p:nvPr/>
        </p:nvSpPr>
        <p:spPr>
          <a:xfrm>
            <a:off x="5519160" y="2647080"/>
            <a:ext cx="237600" cy="474480"/>
          </a:xfrm>
          <a:custGeom>
            <a:avLst/>
            <a:gdLst/>
            <a:ahLst/>
            <a:cxnLst/>
            <a:rect l="0" t="0" r="r" b="b"/>
            <a:pathLst>
              <a:path w="662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1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100"/>
          <p:cNvSpPr/>
          <p:nvPr/>
        </p:nvSpPr>
        <p:spPr>
          <a:xfrm>
            <a:off x="6389640" y="2647080"/>
            <a:ext cx="237240" cy="474480"/>
          </a:xfrm>
          <a:custGeom>
            <a:avLst/>
            <a:gdLst/>
            <a:ahLst/>
            <a:cxnLst/>
            <a:rect l="0" t="0" r="r" b="b"/>
            <a:pathLst>
              <a:path w="661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101"/>
          <p:cNvSpPr/>
          <p:nvPr/>
        </p:nvSpPr>
        <p:spPr>
          <a:xfrm>
            <a:off x="7260120" y="2647080"/>
            <a:ext cx="237240" cy="474480"/>
          </a:xfrm>
          <a:custGeom>
            <a:avLst/>
            <a:gdLst/>
            <a:ahLst/>
            <a:cxnLst/>
            <a:rect l="0" t="0" r="r" b="b"/>
            <a:pathLst>
              <a:path w="661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102"/>
          <p:cNvSpPr/>
          <p:nvPr/>
        </p:nvSpPr>
        <p:spPr>
          <a:xfrm>
            <a:off x="8130600" y="2647080"/>
            <a:ext cx="237240" cy="474480"/>
          </a:xfrm>
          <a:custGeom>
            <a:avLst/>
            <a:gdLst/>
            <a:ahLst/>
            <a:cxnLst/>
            <a:rect l="0" t="0" r="r" b="b"/>
            <a:pathLst>
              <a:path w="661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103"/>
          <p:cNvSpPr/>
          <p:nvPr/>
        </p:nvSpPr>
        <p:spPr>
          <a:xfrm>
            <a:off x="9001080" y="2647080"/>
            <a:ext cx="237240" cy="474480"/>
          </a:xfrm>
          <a:custGeom>
            <a:avLst/>
            <a:gdLst/>
            <a:ahLst/>
            <a:cxnLst/>
            <a:rect l="0" t="0" r="r" b="b"/>
            <a:pathLst>
              <a:path w="661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104"/>
          <p:cNvSpPr/>
          <p:nvPr/>
        </p:nvSpPr>
        <p:spPr>
          <a:xfrm>
            <a:off x="9871560" y="2647080"/>
            <a:ext cx="237240" cy="474480"/>
          </a:xfrm>
          <a:custGeom>
            <a:avLst/>
            <a:gdLst/>
            <a:ahLst/>
            <a:cxnLst/>
            <a:rect l="0" t="0" r="r" b="b"/>
            <a:pathLst>
              <a:path w="661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105"/>
          <p:cNvSpPr/>
          <p:nvPr/>
        </p:nvSpPr>
        <p:spPr>
          <a:xfrm>
            <a:off x="3778560" y="3439080"/>
            <a:ext cx="237600" cy="474480"/>
          </a:xfrm>
          <a:custGeom>
            <a:avLst/>
            <a:gdLst/>
            <a:ahLst/>
            <a:cxnLst/>
            <a:rect l="0" t="0" r="r" b="b"/>
            <a:pathLst>
              <a:path w="662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1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106"/>
          <p:cNvSpPr/>
          <p:nvPr/>
        </p:nvSpPr>
        <p:spPr>
          <a:xfrm>
            <a:off x="4651200" y="3439080"/>
            <a:ext cx="237600" cy="474480"/>
          </a:xfrm>
          <a:custGeom>
            <a:avLst/>
            <a:gdLst/>
            <a:ahLst/>
            <a:cxnLst/>
            <a:rect l="0" t="0" r="r" b="b"/>
            <a:pathLst>
              <a:path w="662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1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107"/>
          <p:cNvSpPr/>
          <p:nvPr/>
        </p:nvSpPr>
        <p:spPr>
          <a:xfrm>
            <a:off x="5519160" y="3438000"/>
            <a:ext cx="237600" cy="474120"/>
          </a:xfrm>
          <a:custGeom>
            <a:avLst/>
            <a:gdLst/>
            <a:ahLst/>
            <a:cxnLst/>
            <a:rect l="0" t="0" r="r" b="b"/>
            <a:pathLst>
              <a:path w="662" h="1319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1" y="659"/>
                </a:lnTo>
                <a:lnTo>
                  <a:pt x="495" y="1318"/>
                </a:lnTo>
                <a:lnTo>
                  <a:pt x="495" y="988"/>
                </a:lnTo>
                <a:lnTo>
                  <a:pt x="0" y="988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108"/>
          <p:cNvSpPr/>
          <p:nvPr/>
        </p:nvSpPr>
        <p:spPr>
          <a:xfrm>
            <a:off x="6389640" y="3438000"/>
            <a:ext cx="237240" cy="474120"/>
          </a:xfrm>
          <a:custGeom>
            <a:avLst/>
            <a:gdLst/>
            <a:ahLst/>
            <a:cxnLst/>
            <a:rect l="0" t="0" r="r" b="b"/>
            <a:pathLst>
              <a:path w="661" h="1319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8"/>
                </a:lnTo>
                <a:lnTo>
                  <a:pt x="495" y="988"/>
                </a:lnTo>
                <a:lnTo>
                  <a:pt x="0" y="988"/>
                </a:lnTo>
                <a:lnTo>
                  <a:pt x="0" y="329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109"/>
          <p:cNvSpPr/>
          <p:nvPr/>
        </p:nvSpPr>
        <p:spPr>
          <a:xfrm>
            <a:off x="7260120" y="3438000"/>
            <a:ext cx="237240" cy="474120"/>
          </a:xfrm>
          <a:custGeom>
            <a:avLst/>
            <a:gdLst/>
            <a:ahLst/>
            <a:cxnLst/>
            <a:rect l="0" t="0" r="r" b="b"/>
            <a:pathLst>
              <a:path w="661" h="1319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8"/>
                </a:lnTo>
                <a:lnTo>
                  <a:pt x="495" y="988"/>
                </a:lnTo>
                <a:lnTo>
                  <a:pt x="0" y="988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110"/>
          <p:cNvSpPr/>
          <p:nvPr/>
        </p:nvSpPr>
        <p:spPr>
          <a:xfrm>
            <a:off x="8130600" y="3438000"/>
            <a:ext cx="237240" cy="474120"/>
          </a:xfrm>
          <a:custGeom>
            <a:avLst/>
            <a:gdLst/>
            <a:ahLst/>
            <a:cxnLst/>
            <a:rect l="0" t="0" r="r" b="b"/>
            <a:pathLst>
              <a:path w="661" h="1319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8"/>
                </a:lnTo>
                <a:lnTo>
                  <a:pt x="495" y="988"/>
                </a:lnTo>
                <a:lnTo>
                  <a:pt x="0" y="988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111"/>
          <p:cNvSpPr/>
          <p:nvPr/>
        </p:nvSpPr>
        <p:spPr>
          <a:xfrm>
            <a:off x="9001080" y="3438000"/>
            <a:ext cx="237240" cy="474120"/>
          </a:xfrm>
          <a:custGeom>
            <a:avLst/>
            <a:gdLst/>
            <a:ahLst/>
            <a:cxnLst/>
            <a:rect l="0" t="0" r="r" b="b"/>
            <a:pathLst>
              <a:path w="661" h="1319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8"/>
                </a:lnTo>
                <a:lnTo>
                  <a:pt x="495" y="988"/>
                </a:lnTo>
                <a:lnTo>
                  <a:pt x="0" y="988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112"/>
          <p:cNvSpPr/>
          <p:nvPr/>
        </p:nvSpPr>
        <p:spPr>
          <a:xfrm>
            <a:off x="9871560" y="3438000"/>
            <a:ext cx="237240" cy="474120"/>
          </a:xfrm>
          <a:custGeom>
            <a:avLst/>
            <a:gdLst/>
            <a:ahLst/>
            <a:cxnLst/>
            <a:rect l="0" t="0" r="r" b="b"/>
            <a:pathLst>
              <a:path w="661" h="1319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8"/>
                </a:lnTo>
                <a:lnTo>
                  <a:pt x="495" y="988"/>
                </a:lnTo>
                <a:lnTo>
                  <a:pt x="0" y="988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113"/>
          <p:cNvSpPr/>
          <p:nvPr/>
        </p:nvSpPr>
        <p:spPr>
          <a:xfrm>
            <a:off x="3778560" y="4229640"/>
            <a:ext cx="237600" cy="474480"/>
          </a:xfrm>
          <a:custGeom>
            <a:avLst/>
            <a:gdLst/>
            <a:ahLst/>
            <a:cxnLst/>
            <a:rect l="0" t="0" r="r" b="b"/>
            <a:pathLst>
              <a:path w="662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1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114"/>
          <p:cNvSpPr/>
          <p:nvPr/>
        </p:nvSpPr>
        <p:spPr>
          <a:xfrm>
            <a:off x="4651200" y="4229640"/>
            <a:ext cx="237600" cy="474480"/>
          </a:xfrm>
          <a:custGeom>
            <a:avLst/>
            <a:gdLst/>
            <a:ahLst/>
            <a:cxnLst/>
            <a:rect l="0" t="0" r="r" b="b"/>
            <a:pathLst>
              <a:path w="662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1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115"/>
          <p:cNvSpPr/>
          <p:nvPr/>
        </p:nvSpPr>
        <p:spPr>
          <a:xfrm>
            <a:off x="5519160" y="4228560"/>
            <a:ext cx="237600" cy="474480"/>
          </a:xfrm>
          <a:custGeom>
            <a:avLst/>
            <a:gdLst/>
            <a:ahLst/>
            <a:cxnLst/>
            <a:rect l="0" t="0" r="r" b="b"/>
            <a:pathLst>
              <a:path w="662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1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116"/>
          <p:cNvSpPr/>
          <p:nvPr/>
        </p:nvSpPr>
        <p:spPr>
          <a:xfrm>
            <a:off x="6389640" y="4228560"/>
            <a:ext cx="237240" cy="474480"/>
          </a:xfrm>
          <a:custGeom>
            <a:avLst/>
            <a:gdLst/>
            <a:ahLst/>
            <a:cxnLst/>
            <a:rect l="0" t="0" r="r" b="b"/>
            <a:pathLst>
              <a:path w="661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117"/>
          <p:cNvSpPr/>
          <p:nvPr/>
        </p:nvSpPr>
        <p:spPr>
          <a:xfrm>
            <a:off x="7260120" y="4228560"/>
            <a:ext cx="237240" cy="474480"/>
          </a:xfrm>
          <a:custGeom>
            <a:avLst/>
            <a:gdLst/>
            <a:ahLst/>
            <a:cxnLst/>
            <a:rect l="0" t="0" r="r" b="b"/>
            <a:pathLst>
              <a:path w="661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118"/>
          <p:cNvSpPr/>
          <p:nvPr/>
        </p:nvSpPr>
        <p:spPr>
          <a:xfrm>
            <a:off x="8130600" y="4228560"/>
            <a:ext cx="237240" cy="474480"/>
          </a:xfrm>
          <a:custGeom>
            <a:avLst/>
            <a:gdLst/>
            <a:ahLst/>
            <a:cxnLst/>
            <a:rect l="0" t="0" r="r" b="b"/>
            <a:pathLst>
              <a:path w="661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119"/>
          <p:cNvSpPr/>
          <p:nvPr/>
        </p:nvSpPr>
        <p:spPr>
          <a:xfrm>
            <a:off x="9001080" y="4228560"/>
            <a:ext cx="237240" cy="474480"/>
          </a:xfrm>
          <a:custGeom>
            <a:avLst/>
            <a:gdLst/>
            <a:ahLst/>
            <a:cxnLst/>
            <a:rect l="0" t="0" r="r" b="b"/>
            <a:pathLst>
              <a:path w="661" h="1320">
                <a:moveTo>
                  <a:pt x="0" y="329"/>
                </a:moveTo>
                <a:lnTo>
                  <a:pt x="495" y="329"/>
                </a:lnTo>
                <a:lnTo>
                  <a:pt x="495" y="0"/>
                </a:lnTo>
                <a:lnTo>
                  <a:pt x="660" y="659"/>
                </a:lnTo>
                <a:lnTo>
                  <a:pt x="495" y="1319"/>
                </a:lnTo>
                <a:lnTo>
                  <a:pt x="495" y="989"/>
                </a:lnTo>
                <a:lnTo>
                  <a:pt x="0" y="989"/>
                </a:lnTo>
                <a:lnTo>
                  <a:pt x="0" y="329"/>
                </a:lnTo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Line 120"/>
          <p:cNvSpPr/>
          <p:nvPr/>
        </p:nvSpPr>
        <p:spPr>
          <a:xfrm>
            <a:off x="2880000" y="2881080"/>
            <a:ext cx="31644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Line 121"/>
          <p:cNvSpPr/>
          <p:nvPr/>
        </p:nvSpPr>
        <p:spPr>
          <a:xfrm>
            <a:off x="4631760" y="288432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Line 122"/>
          <p:cNvSpPr/>
          <p:nvPr/>
        </p:nvSpPr>
        <p:spPr>
          <a:xfrm>
            <a:off x="5502240" y="288432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Line 123"/>
          <p:cNvSpPr/>
          <p:nvPr/>
        </p:nvSpPr>
        <p:spPr>
          <a:xfrm>
            <a:off x="6372720" y="288432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Line 124"/>
          <p:cNvSpPr/>
          <p:nvPr/>
        </p:nvSpPr>
        <p:spPr>
          <a:xfrm>
            <a:off x="7243200" y="288432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Line 125"/>
          <p:cNvSpPr/>
          <p:nvPr/>
        </p:nvSpPr>
        <p:spPr>
          <a:xfrm>
            <a:off x="8113680" y="288432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Line 126"/>
          <p:cNvSpPr/>
          <p:nvPr/>
        </p:nvSpPr>
        <p:spPr>
          <a:xfrm>
            <a:off x="8984160" y="286848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Line 127"/>
          <p:cNvSpPr/>
          <p:nvPr/>
        </p:nvSpPr>
        <p:spPr>
          <a:xfrm>
            <a:off x="3761280" y="288108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Line 128"/>
          <p:cNvSpPr/>
          <p:nvPr/>
        </p:nvSpPr>
        <p:spPr>
          <a:xfrm>
            <a:off x="9843840" y="2881080"/>
            <a:ext cx="15804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Line 129"/>
          <p:cNvSpPr/>
          <p:nvPr/>
        </p:nvSpPr>
        <p:spPr>
          <a:xfrm>
            <a:off x="3756240" y="36777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Line 130"/>
          <p:cNvSpPr/>
          <p:nvPr/>
        </p:nvSpPr>
        <p:spPr>
          <a:xfrm>
            <a:off x="4626720" y="36777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Line 131"/>
          <p:cNvSpPr/>
          <p:nvPr/>
        </p:nvSpPr>
        <p:spPr>
          <a:xfrm>
            <a:off x="5497200" y="36777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Line 132"/>
          <p:cNvSpPr/>
          <p:nvPr/>
        </p:nvSpPr>
        <p:spPr>
          <a:xfrm>
            <a:off x="6367680" y="36777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Line 133"/>
          <p:cNvSpPr/>
          <p:nvPr/>
        </p:nvSpPr>
        <p:spPr>
          <a:xfrm>
            <a:off x="7237800" y="36777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Line 134"/>
          <p:cNvSpPr/>
          <p:nvPr/>
        </p:nvSpPr>
        <p:spPr>
          <a:xfrm>
            <a:off x="8108280" y="36777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Line 135"/>
          <p:cNvSpPr/>
          <p:nvPr/>
        </p:nvSpPr>
        <p:spPr>
          <a:xfrm>
            <a:off x="8978760" y="36777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Line 136"/>
          <p:cNvSpPr/>
          <p:nvPr/>
        </p:nvSpPr>
        <p:spPr>
          <a:xfrm>
            <a:off x="2887920" y="3674520"/>
            <a:ext cx="31644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Line 137"/>
          <p:cNvSpPr/>
          <p:nvPr/>
        </p:nvSpPr>
        <p:spPr>
          <a:xfrm>
            <a:off x="9843840" y="3671640"/>
            <a:ext cx="15840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Line 138"/>
          <p:cNvSpPr/>
          <p:nvPr/>
        </p:nvSpPr>
        <p:spPr>
          <a:xfrm>
            <a:off x="3750480" y="446220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Line 139"/>
          <p:cNvSpPr/>
          <p:nvPr/>
        </p:nvSpPr>
        <p:spPr>
          <a:xfrm>
            <a:off x="4620960" y="446220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Line 140"/>
          <p:cNvSpPr/>
          <p:nvPr/>
        </p:nvSpPr>
        <p:spPr>
          <a:xfrm>
            <a:off x="5491440" y="446220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Line 141"/>
          <p:cNvSpPr/>
          <p:nvPr/>
        </p:nvSpPr>
        <p:spPr>
          <a:xfrm>
            <a:off x="6361920" y="446220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Line 142"/>
          <p:cNvSpPr/>
          <p:nvPr/>
        </p:nvSpPr>
        <p:spPr>
          <a:xfrm>
            <a:off x="7232400" y="446220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Line 143"/>
          <p:cNvSpPr/>
          <p:nvPr/>
        </p:nvSpPr>
        <p:spPr>
          <a:xfrm>
            <a:off x="8102880" y="446220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Line 144"/>
          <p:cNvSpPr/>
          <p:nvPr/>
        </p:nvSpPr>
        <p:spPr>
          <a:xfrm>
            <a:off x="8973360" y="446220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Line 145"/>
          <p:cNvSpPr/>
          <p:nvPr/>
        </p:nvSpPr>
        <p:spPr>
          <a:xfrm>
            <a:off x="2880000" y="4462200"/>
            <a:ext cx="31644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Line 146"/>
          <p:cNvSpPr/>
          <p:nvPr/>
        </p:nvSpPr>
        <p:spPr>
          <a:xfrm>
            <a:off x="10001880" y="2090160"/>
            <a:ext cx="0" cy="39528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Line 147"/>
          <p:cNvSpPr/>
          <p:nvPr/>
        </p:nvSpPr>
        <p:spPr>
          <a:xfrm>
            <a:off x="10001880" y="2881080"/>
            <a:ext cx="0" cy="39528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Line 148"/>
          <p:cNvSpPr/>
          <p:nvPr/>
        </p:nvSpPr>
        <p:spPr>
          <a:xfrm>
            <a:off x="10001880" y="3671640"/>
            <a:ext cx="0" cy="39528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TextShape 149"/>
          <p:cNvSpPr txBox="1"/>
          <p:nvPr/>
        </p:nvSpPr>
        <p:spPr>
          <a:xfrm>
            <a:off x="1989720" y="1818000"/>
            <a:ext cx="83196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800" b="0" strike="noStrike" spc="-1">
                <a:solidFill>
                  <a:srgbClr val="000000"/>
                </a:solidFill>
                <a:latin typeface="Arial"/>
              </a:rPr>
              <a:t>Day of month</a:t>
            </a:r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Line 150"/>
          <p:cNvSpPr/>
          <p:nvPr/>
        </p:nvSpPr>
        <p:spPr>
          <a:xfrm>
            <a:off x="2370960" y="2646000"/>
            <a:ext cx="0" cy="166248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TextShape 151"/>
          <p:cNvSpPr txBox="1"/>
          <p:nvPr/>
        </p:nvSpPr>
        <p:spPr>
          <a:xfrm>
            <a:off x="5568480" y="1285000"/>
            <a:ext cx="253440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2400" b="0" strike="noStrike" spc="-1" dirty="0">
                <a:solidFill>
                  <a:srgbClr val="000000"/>
                </a:solidFill>
                <a:latin typeface="Arial"/>
              </a:rPr>
              <a:t>Analysis </a:t>
            </a:r>
            <a:r>
              <a:rPr lang="fi-FI" sz="2400" b="0" strike="noStrike" spc="-1" dirty="0" err="1">
                <a:solidFill>
                  <a:srgbClr val="000000"/>
                </a:solidFill>
                <a:latin typeface="Arial"/>
              </a:rPr>
              <a:t>hour</a:t>
            </a:r>
            <a:endParaRPr lang="fi-FI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2" name="Line 152"/>
          <p:cNvSpPr/>
          <p:nvPr/>
        </p:nvSpPr>
        <p:spPr>
          <a:xfrm>
            <a:off x="3245760" y="1710360"/>
            <a:ext cx="656784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457200" y="18288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i-FI" sz="2800" b="1" strike="noStrike" spc="-1">
                <a:solidFill>
                  <a:srgbClr val="303193"/>
                </a:solidFill>
                <a:latin typeface="Arial Black"/>
              </a:rPr>
              <a:t>Next steps towards improved use of IASI</a:t>
            </a:r>
          </a:p>
        </p:txBody>
      </p:sp>
      <p:sp>
        <p:nvSpPr>
          <p:cNvPr id="464" name="TextShape 2"/>
          <p:cNvSpPr txBox="1"/>
          <p:nvPr/>
        </p:nvSpPr>
        <p:spPr>
          <a:xfrm>
            <a:off x="9606600" y="1116000"/>
            <a:ext cx="1463040" cy="36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fi-FI" sz="1600" b="0" strike="noStrike" spc="-1">
                <a:solidFill>
                  <a:srgbClr val="FFFFFF"/>
                </a:solidFill>
                <a:latin typeface="Arial"/>
              </a:rPr>
              <a:t>Q sounding</a:t>
            </a:r>
          </a:p>
        </p:txBody>
      </p:sp>
      <p:sp>
        <p:nvSpPr>
          <p:cNvPr id="465" name="TextShape 3"/>
          <p:cNvSpPr txBox="1"/>
          <p:nvPr/>
        </p:nvSpPr>
        <p:spPr>
          <a:xfrm>
            <a:off x="7887240" y="1116000"/>
            <a:ext cx="1371600" cy="293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600" b="0" strike="noStrike" spc="-1">
                <a:solidFill>
                  <a:srgbClr val="FFFFFF"/>
                </a:solidFill>
                <a:latin typeface="Arial"/>
              </a:rPr>
              <a:t>T sounding</a:t>
            </a:r>
          </a:p>
        </p:txBody>
      </p:sp>
      <p:pic>
        <p:nvPicPr>
          <p:cNvPr id="466" name="Picture 465"/>
          <p:cNvPicPr/>
          <p:nvPr/>
        </p:nvPicPr>
        <p:blipFill>
          <a:blip r:embed="rId2"/>
          <a:srcRect r="5650"/>
          <a:stretch/>
        </p:blipFill>
        <p:spPr>
          <a:xfrm>
            <a:off x="7162200" y="1122840"/>
            <a:ext cx="4753440" cy="3895200"/>
          </a:xfrm>
          <a:prstGeom prst="rect">
            <a:avLst/>
          </a:prstGeom>
          <a:ln>
            <a:noFill/>
          </a:ln>
        </p:spPr>
      </p:pic>
      <p:pic>
        <p:nvPicPr>
          <p:cNvPr id="467" name="Picture 466"/>
          <p:cNvPicPr/>
          <p:nvPr/>
        </p:nvPicPr>
        <p:blipFill>
          <a:blip r:embed="rId3"/>
          <a:srcRect b="59809"/>
          <a:stretch/>
        </p:blipFill>
        <p:spPr>
          <a:xfrm>
            <a:off x="6961320" y="4917600"/>
            <a:ext cx="4443840" cy="1380600"/>
          </a:xfrm>
          <a:prstGeom prst="rect">
            <a:avLst/>
          </a:prstGeom>
          <a:ln>
            <a:noFill/>
          </a:ln>
        </p:spPr>
      </p:pic>
      <p:sp>
        <p:nvSpPr>
          <p:cNvPr id="468" name="TextShape 4"/>
          <p:cNvSpPr txBox="1"/>
          <p:nvPr/>
        </p:nvSpPr>
        <p:spPr>
          <a:xfrm>
            <a:off x="9475920" y="976680"/>
            <a:ext cx="1463040" cy="36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fi-FI" sz="1600" b="0" strike="noStrike" spc="-1">
                <a:solidFill>
                  <a:srgbClr val="000000"/>
                </a:solidFill>
                <a:latin typeface="Arial"/>
              </a:rPr>
              <a:t>Q sounding</a:t>
            </a:r>
            <a:endParaRPr lang="fi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TextShape 5"/>
          <p:cNvSpPr txBox="1"/>
          <p:nvPr/>
        </p:nvSpPr>
        <p:spPr>
          <a:xfrm>
            <a:off x="7756560" y="976680"/>
            <a:ext cx="1371600" cy="293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600" b="0" strike="noStrike" spc="-1">
                <a:solidFill>
                  <a:srgbClr val="000000"/>
                </a:solidFill>
                <a:latin typeface="Arial"/>
              </a:rPr>
              <a:t>T sounding</a:t>
            </a:r>
            <a:endParaRPr lang="fi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Line 6"/>
          <p:cNvSpPr/>
          <p:nvPr/>
        </p:nvSpPr>
        <p:spPr>
          <a:xfrm>
            <a:off x="7482240" y="1269360"/>
            <a:ext cx="1828800" cy="0"/>
          </a:xfrm>
          <a:prstGeom prst="line">
            <a:avLst/>
          </a:prstGeom>
          <a:ln w="183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Line 7"/>
          <p:cNvSpPr/>
          <p:nvPr/>
        </p:nvSpPr>
        <p:spPr>
          <a:xfrm>
            <a:off x="9311040" y="1269360"/>
            <a:ext cx="1584000" cy="0"/>
          </a:xfrm>
          <a:prstGeom prst="line">
            <a:avLst/>
          </a:prstGeom>
          <a:ln w="183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TextShape 8"/>
          <p:cNvSpPr txBox="1"/>
          <p:nvPr/>
        </p:nvSpPr>
        <p:spPr>
          <a:xfrm>
            <a:off x="494640" y="1170720"/>
            <a:ext cx="6273360" cy="4502160"/>
          </a:xfrm>
          <a:prstGeom prst="rect">
            <a:avLst/>
          </a:prstGeom>
          <a:solidFill>
            <a:srgbClr val="DEE6EF"/>
          </a:solidFill>
          <a:ln>
            <a:noFill/>
          </a:ln>
          <a:effectLst>
            <a:outerShdw dist="103350" dir="2700000">
              <a:srgbClr val="808080"/>
            </a:outerShdw>
          </a:effectLst>
        </p:spPr>
        <p:txBody>
          <a:bodyPr lIns="90000" tIns="45000" rIns="90000" bIns="45000">
            <a:noAutofit/>
          </a:bodyPr>
          <a:lstStyle/>
          <a:p>
            <a:pPr marL="237600" indent="-237600">
              <a:lnSpc>
                <a:spcPct val="115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</a:rPr>
              <a:t>(1) Determine the best updating strategy for VarBC coefficients</a:t>
            </a:r>
            <a:endParaRPr lang="fi-FI" sz="1800" b="0" strike="noStrike" spc="-1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endParaRPr lang="fi-FI" sz="1800" b="0" strike="noStrike" spc="-1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</a:rPr>
              <a:t>(2) Update the observation error covariance matrix to 2020’s</a:t>
            </a:r>
            <a:endParaRPr lang="fi-FI" sz="1800" b="0" strike="noStrike" spc="-1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</a:rPr>
              <a:t>→ Modelling of spectrally-correlated error</a:t>
            </a:r>
            <a:endParaRPr lang="fi-FI" sz="1800" b="0" strike="noStrike" spc="-1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</a:rPr>
              <a:t>→ Diagnostic-based observation error variance description</a:t>
            </a:r>
            <a:endParaRPr lang="fi-FI" sz="1800" b="0" strike="noStrike" spc="-1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endParaRPr lang="fi-FI" sz="1800" b="0" strike="noStrike" spc="-1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</a:rPr>
              <a:t>(3) Consider making use of more than 55 channels</a:t>
            </a:r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extShape 1"/>
          <p:cNvSpPr txBox="1"/>
          <p:nvPr/>
        </p:nvSpPr>
        <p:spPr>
          <a:xfrm>
            <a:off x="504000" y="1080000"/>
            <a:ext cx="9000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fi-FI" sz="4000" b="1" strike="noStrike" spc="-1" dirty="0">
                <a:solidFill>
                  <a:schemeClr val="bg1"/>
                </a:solidFill>
                <a:latin typeface="Arial Black" panose="020B0A04020102020204" pitchFamily="34" charset="0"/>
              </a:rPr>
              <a:t>Summary</a:t>
            </a:r>
          </a:p>
        </p:txBody>
      </p:sp>
      <p:sp>
        <p:nvSpPr>
          <p:cNvPr id="474" name="TextShape 2"/>
          <p:cNvSpPr txBox="1"/>
          <p:nvPr/>
        </p:nvSpPr>
        <p:spPr>
          <a:xfrm>
            <a:off x="504000" y="2376000"/>
            <a:ext cx="8784000" cy="375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347400" indent="-338400">
              <a:lnSpc>
                <a:spcPct val="100000"/>
              </a:lnSpc>
            </a:pP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1)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Recent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performance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improvement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from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including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the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cloud-detection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channels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in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bias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correction</a:t>
            </a:r>
            <a:endParaRPr lang="fi-FI" sz="2200" b="0" strike="noStrike" spc="-1" dirty="0">
              <a:solidFill>
                <a:srgbClr val="FFFFFF"/>
              </a:solidFill>
              <a:latin typeface="Arial"/>
            </a:endParaRPr>
          </a:p>
          <a:p>
            <a:pPr marL="347400" indent="-338400">
              <a:lnSpc>
                <a:spcPct val="150000"/>
              </a:lnSpc>
            </a:pP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2)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Current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work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focusing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on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revising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the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VarBC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update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strategy</a:t>
            </a:r>
            <a:endParaRPr lang="fi-FI" sz="2200" b="0" strike="noStrike" spc="-1" dirty="0">
              <a:solidFill>
                <a:srgbClr val="FFFFFF"/>
              </a:solidFill>
              <a:latin typeface="Arial"/>
            </a:endParaRPr>
          </a:p>
          <a:p>
            <a:pPr marL="720000" lvl="1" indent="-360000">
              <a:lnSpc>
                <a:spcPct val="100000"/>
              </a:lnSpc>
              <a:spcAft>
                <a:spcPts val="1134"/>
              </a:spcAft>
              <a:buClr>
                <a:srgbClr val="FFFFFF"/>
              </a:buClr>
              <a:buSzPct val="75000"/>
            </a:pP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→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Aiming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to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reduce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the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extent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to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which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VarBC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corrects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for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model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background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biases</a:t>
            </a:r>
            <a:endParaRPr lang="fi-FI" sz="2200" b="0" strike="noStrike" spc="-1" dirty="0">
              <a:solidFill>
                <a:srgbClr val="FFFFFF"/>
              </a:solidFill>
              <a:latin typeface="Arial"/>
            </a:endParaRPr>
          </a:p>
          <a:p>
            <a:pPr marL="347400" indent="-338400">
              <a:lnSpc>
                <a:spcPct val="100000"/>
              </a:lnSpc>
            </a:pP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3)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Updating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the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observation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error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covariance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matrix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to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follow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in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the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near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future</a:t>
            </a:r>
            <a:endParaRPr lang="fi-FI" sz="2200" b="0" strike="noStrike" spc="-1" dirty="0">
              <a:solidFill>
                <a:srgbClr val="FFFFFF"/>
              </a:solidFill>
              <a:latin typeface="Arial"/>
            </a:endParaRPr>
          </a:p>
          <a:p>
            <a:pPr marL="720000" lvl="1" indent="-360000">
              <a:lnSpc>
                <a:spcPct val="100000"/>
              </a:lnSpc>
              <a:spcAft>
                <a:spcPts val="1134"/>
              </a:spcAft>
              <a:buClr>
                <a:srgbClr val="FFFFFF"/>
              </a:buClr>
              <a:buSzPct val="75000"/>
            </a:pP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→ To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include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diagnostic-based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variance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and inter-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channel</a:t>
            </a:r>
            <a:r>
              <a:rPr lang="fi-FI" sz="2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i-FI" sz="2200" b="0" strike="noStrike" spc="-1" dirty="0" err="1">
                <a:solidFill>
                  <a:srgbClr val="FFFFFF"/>
                </a:solidFill>
                <a:latin typeface="Arial"/>
              </a:rPr>
              <a:t>correlations</a:t>
            </a:r>
            <a:endParaRPr lang="fi-FI" sz="22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 txBox="1"/>
          <p:nvPr/>
        </p:nvSpPr>
        <p:spPr>
          <a:xfrm>
            <a:off x="457200" y="18288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i-FI" sz="2800" b="1" strike="noStrike" spc="-1">
                <a:solidFill>
                  <a:srgbClr val="303193"/>
                </a:solidFill>
                <a:latin typeface="Arial Black"/>
              </a:rPr>
              <a:t>MetCoOp satellite data use in December 2021</a:t>
            </a:r>
          </a:p>
        </p:txBody>
      </p:sp>
      <p:graphicFrame>
        <p:nvGraphicFramePr>
          <p:cNvPr id="476" name="Table 2"/>
          <p:cNvGraphicFramePr/>
          <p:nvPr>
            <p:extLst>
              <p:ext uri="{D42A27DB-BD31-4B8C-83A1-F6EECF244321}">
                <p14:modId xmlns:p14="http://schemas.microsoft.com/office/powerpoint/2010/main" val="2280326580"/>
              </p:ext>
            </p:extLst>
          </p:nvPr>
        </p:nvGraphicFramePr>
        <p:xfrm>
          <a:off x="2285280" y="1202760"/>
          <a:ext cx="8416080" cy="4075080"/>
        </p:xfrm>
        <a:graphic>
          <a:graphicData uri="http://schemas.openxmlformats.org/drawingml/2006/table">
            <a:tbl>
              <a:tblPr/>
              <a:tblGrid>
                <a:gridCol w="140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3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400">
                <a:tc>
                  <a:txBody>
                    <a:bodyPr/>
                    <a:lstStyle/>
                    <a:p>
                      <a:pPr algn="ctr"/>
                      <a:r>
                        <a:rPr lang="fi-FI" sz="1600" b="1" strike="noStrike" spc="-1" dirty="0" err="1">
                          <a:latin typeface="Arial"/>
                        </a:rPr>
                        <a:t>Spacecraft</a:t>
                      </a:r>
                      <a:endParaRPr lang="fi-FI" sz="16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strike="noStrike" spc="-1" dirty="0" err="1">
                          <a:latin typeface="Arial"/>
                        </a:rPr>
                        <a:t>Launch</a:t>
                      </a:r>
                      <a:r>
                        <a:rPr lang="fi-FI" sz="1600" b="1" strike="noStrike" spc="-1" dirty="0">
                          <a:latin typeface="Arial"/>
                        </a:rPr>
                        <a:t> </a:t>
                      </a:r>
                      <a:r>
                        <a:rPr lang="fi-FI" sz="1600" b="1" strike="noStrike" spc="-1" dirty="0" err="1">
                          <a:latin typeface="Arial"/>
                        </a:rPr>
                        <a:t>date</a:t>
                      </a:r>
                      <a:endParaRPr lang="fi-FI" sz="1600" b="1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strike="noStrike" spc="-1">
                          <a:latin typeface="Arial"/>
                        </a:rPr>
                        <a:t>Orbit </a:t>
                      </a:r>
                    </a:p>
                    <a:p>
                      <a:pPr algn="ctr"/>
                      <a:r>
                        <a:rPr lang="fi-FI" sz="1400" b="0" strike="noStrike" spc="-1">
                          <a:latin typeface="Arial"/>
                        </a:rPr>
                        <a:t>* indicates drift</a:t>
                      </a:r>
                      <a:endParaRPr lang="fi-FI" sz="1400" b="1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strike="noStrike" spc="-1" dirty="0" err="1">
                          <a:latin typeface="Arial"/>
                        </a:rPr>
                        <a:t>Infrared</a:t>
                      </a:r>
                      <a:r>
                        <a:rPr lang="fi-FI" sz="1600" b="1" strike="noStrike" spc="-1" dirty="0">
                          <a:latin typeface="Arial"/>
                        </a:rPr>
                        <a:t> </a:t>
                      </a:r>
                      <a:r>
                        <a:rPr lang="fi-FI" sz="1600" b="1" strike="noStrike" spc="-1" dirty="0" err="1">
                          <a:latin typeface="Arial"/>
                        </a:rPr>
                        <a:t>sounder</a:t>
                      </a:r>
                      <a:endParaRPr lang="fi-FI" sz="1600" b="1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strike="noStrike" spc="-1" dirty="0" err="1">
                          <a:latin typeface="Arial"/>
                        </a:rPr>
                        <a:t>Microwave</a:t>
                      </a:r>
                      <a:r>
                        <a:rPr lang="fi-FI" sz="1600" b="1" strike="noStrike" spc="-1" dirty="0">
                          <a:latin typeface="Arial"/>
                        </a:rPr>
                        <a:t> </a:t>
                      </a:r>
                      <a:r>
                        <a:rPr lang="fi-FI" sz="1600" b="1" strike="noStrike" spc="-1" dirty="0" err="1">
                          <a:latin typeface="Arial"/>
                        </a:rPr>
                        <a:t>temperature</a:t>
                      </a:r>
                      <a:endParaRPr lang="fi-FI" sz="1600" b="1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strike="noStrike" spc="-1" dirty="0" err="1">
                          <a:latin typeface="Arial"/>
                        </a:rPr>
                        <a:t>Microwave</a:t>
                      </a:r>
                      <a:r>
                        <a:rPr lang="fi-FI" sz="1600" b="1" strike="noStrike" spc="-1" dirty="0">
                          <a:latin typeface="Arial"/>
                        </a:rPr>
                        <a:t> </a:t>
                      </a:r>
                      <a:r>
                        <a:rPr lang="fi-FI" sz="1600" b="1" strike="noStrike" spc="-1" dirty="0" err="1">
                          <a:latin typeface="Arial"/>
                        </a:rPr>
                        <a:t>humidity</a:t>
                      </a:r>
                      <a:endParaRPr lang="fi-FI" sz="1600" b="1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 dirty="0">
                          <a:latin typeface="Arial"/>
                        </a:rPr>
                        <a:t>NOAA-18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05 / 2005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10:00*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HIRS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AMSU-A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MHS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NOAA-19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 dirty="0">
                          <a:latin typeface="Arial"/>
                        </a:rPr>
                        <a:t>02 / 2009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 dirty="0">
                          <a:latin typeface="Arial"/>
                        </a:rPr>
                        <a:t>07:20*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HIRS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AMSU-A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MHS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S-NPP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10 / 2011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01:25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 dirty="0" err="1">
                          <a:latin typeface="Arial"/>
                        </a:rPr>
                        <a:t>CrIS</a:t>
                      </a:r>
                      <a:endParaRPr lang="fi-FI" sz="16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ATMS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solidFill>
                      <a:srgbClr val="81D4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Metop-B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09 / 2012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09:30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 dirty="0">
                          <a:latin typeface="Arial"/>
                        </a:rPr>
                        <a:t>IASI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 dirty="0">
                          <a:latin typeface="Arial"/>
                        </a:rPr>
                        <a:t>AMSU-A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MHS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FY-3D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11 / 2017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01:45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HIRAS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 dirty="0">
                          <a:latin typeface="Arial"/>
                        </a:rPr>
                        <a:t>MWTS2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MWHS2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NOAA-20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11 / 2017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01:25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CrIS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sz="1600" b="0" strike="noStrike" spc="-1" dirty="0">
                          <a:latin typeface="Arial"/>
                        </a:rPr>
                        <a:t>ATMS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solidFill>
                      <a:srgbClr val="81D4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Metop-C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11 / 2018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09:30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IASI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 dirty="0">
                          <a:latin typeface="Arial"/>
                        </a:rPr>
                        <a:t>AMSU-A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 dirty="0">
                          <a:latin typeface="Arial"/>
                        </a:rPr>
                        <a:t>MHS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680"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FY-3E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6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07 / 2021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05:40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HIRAS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>
                          <a:latin typeface="Arial"/>
                        </a:rPr>
                        <a:t>MWTS2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 strike="noStrike" spc="-1" dirty="0">
                          <a:latin typeface="Arial"/>
                        </a:rPr>
                        <a:t>MWHS2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6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77" name="Picture 476"/>
          <p:cNvPicPr/>
          <p:nvPr/>
        </p:nvPicPr>
        <p:blipFill>
          <a:blip r:embed="rId2"/>
          <a:stretch/>
        </p:blipFill>
        <p:spPr>
          <a:xfrm>
            <a:off x="1535400" y="2249776"/>
            <a:ext cx="731520" cy="384120"/>
          </a:xfrm>
          <a:prstGeom prst="rect">
            <a:avLst/>
          </a:prstGeom>
          <a:ln>
            <a:noFill/>
          </a:ln>
        </p:spPr>
      </p:pic>
      <p:pic>
        <p:nvPicPr>
          <p:cNvPr id="478" name="Picture 477"/>
          <p:cNvPicPr/>
          <p:nvPr/>
        </p:nvPicPr>
        <p:blipFill>
          <a:blip r:embed="rId2"/>
          <a:stretch/>
        </p:blipFill>
        <p:spPr>
          <a:xfrm>
            <a:off x="1535400" y="2678568"/>
            <a:ext cx="731520" cy="384120"/>
          </a:xfrm>
          <a:prstGeom prst="rect">
            <a:avLst/>
          </a:prstGeom>
          <a:ln>
            <a:noFill/>
          </a:ln>
        </p:spPr>
      </p:pic>
      <p:pic>
        <p:nvPicPr>
          <p:cNvPr id="479" name="Picture 478"/>
          <p:cNvPicPr/>
          <p:nvPr/>
        </p:nvPicPr>
        <p:blipFill>
          <a:blip r:embed="rId2"/>
          <a:stretch/>
        </p:blipFill>
        <p:spPr>
          <a:xfrm>
            <a:off x="1535400" y="3986448"/>
            <a:ext cx="731520" cy="384120"/>
          </a:xfrm>
          <a:prstGeom prst="rect">
            <a:avLst/>
          </a:prstGeom>
          <a:ln>
            <a:noFill/>
          </a:ln>
        </p:spPr>
      </p:pic>
      <p:pic>
        <p:nvPicPr>
          <p:cNvPr id="480" name="Picture 479"/>
          <p:cNvPicPr/>
          <p:nvPr/>
        </p:nvPicPr>
        <p:blipFill>
          <a:blip r:embed="rId2"/>
          <a:stretch/>
        </p:blipFill>
        <p:spPr>
          <a:xfrm>
            <a:off x="1535400" y="1820000"/>
            <a:ext cx="731520" cy="384120"/>
          </a:xfrm>
          <a:prstGeom prst="rect">
            <a:avLst/>
          </a:prstGeom>
          <a:ln>
            <a:noFill/>
          </a:ln>
        </p:spPr>
      </p:pic>
      <p:pic>
        <p:nvPicPr>
          <p:cNvPr id="481" name="Picture 480"/>
          <p:cNvPicPr/>
          <p:nvPr/>
        </p:nvPicPr>
        <p:blipFill>
          <a:blip r:embed="rId3"/>
          <a:stretch/>
        </p:blipFill>
        <p:spPr>
          <a:xfrm>
            <a:off x="1690920" y="3556608"/>
            <a:ext cx="576000" cy="384120"/>
          </a:xfrm>
          <a:prstGeom prst="rect">
            <a:avLst/>
          </a:prstGeom>
          <a:ln>
            <a:noFill/>
          </a:ln>
        </p:spPr>
      </p:pic>
      <p:pic>
        <p:nvPicPr>
          <p:cNvPr id="482" name="Picture 481"/>
          <p:cNvPicPr/>
          <p:nvPr/>
        </p:nvPicPr>
        <p:blipFill>
          <a:blip r:embed="rId4"/>
          <a:stretch/>
        </p:blipFill>
        <p:spPr>
          <a:xfrm>
            <a:off x="1690920" y="3107720"/>
            <a:ext cx="576000" cy="384120"/>
          </a:xfrm>
          <a:prstGeom prst="rect">
            <a:avLst/>
          </a:prstGeom>
          <a:ln>
            <a:noFill/>
          </a:ln>
        </p:spPr>
      </p:pic>
      <p:pic>
        <p:nvPicPr>
          <p:cNvPr id="483" name="Picture 482"/>
          <p:cNvPicPr/>
          <p:nvPr/>
        </p:nvPicPr>
        <p:blipFill>
          <a:blip r:embed="rId4"/>
          <a:stretch/>
        </p:blipFill>
        <p:spPr>
          <a:xfrm>
            <a:off x="1686960" y="4427088"/>
            <a:ext cx="576000" cy="384120"/>
          </a:xfrm>
          <a:prstGeom prst="rect">
            <a:avLst/>
          </a:prstGeom>
          <a:ln>
            <a:noFill/>
          </a:ln>
        </p:spPr>
      </p:pic>
      <p:graphicFrame>
        <p:nvGraphicFramePr>
          <p:cNvPr id="484" name="Table 3"/>
          <p:cNvGraphicFramePr/>
          <p:nvPr>
            <p:extLst>
              <p:ext uri="{D42A27DB-BD31-4B8C-83A1-F6EECF244321}">
                <p14:modId xmlns:p14="http://schemas.microsoft.com/office/powerpoint/2010/main" val="1276124332"/>
              </p:ext>
            </p:extLst>
          </p:nvPr>
        </p:nvGraphicFramePr>
        <p:xfrm>
          <a:off x="1997280" y="5416728"/>
          <a:ext cx="8947080" cy="365760"/>
        </p:xfrm>
        <a:graphic>
          <a:graphicData uri="http://schemas.openxmlformats.org/drawingml/2006/table">
            <a:tbl>
              <a:tblPr/>
              <a:tblGrid>
                <a:gridCol w="17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0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9920">
                <a:tc>
                  <a:txBody>
                    <a:bodyPr/>
                    <a:lstStyle/>
                    <a:p>
                      <a:pPr algn="ctr"/>
                      <a:r>
                        <a:rPr lang="fi-FI" sz="1800" b="0" strike="noStrike" spc="-1">
                          <a:latin typeface="Arial"/>
                        </a:rPr>
                        <a:t>In use</a:t>
                      </a: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0" strike="noStrike" spc="-1">
                          <a:latin typeface="Arial"/>
                        </a:rPr>
                        <a:t>In progress</a:t>
                      </a:r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0" strike="noStrike" spc="-1">
                          <a:latin typeface="Arial"/>
                        </a:rPr>
                        <a:t>Low priority</a:t>
                      </a:r>
                    </a:p>
                  </a:txBody>
                  <a:tcPr marL="90000" marR="90000"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0" strike="noStrike" spc="-1">
                          <a:latin typeface="Arial"/>
                        </a:rPr>
                        <a:t>High hopes</a:t>
                      </a:r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86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0" strike="noStrike" spc="-1" dirty="0" err="1">
                          <a:latin typeface="Arial"/>
                        </a:rPr>
                        <a:t>Lost</a:t>
                      </a:r>
                      <a:r>
                        <a:rPr lang="fi-FI" sz="1800" b="0" strike="noStrike" spc="-1" dirty="0">
                          <a:latin typeface="Arial"/>
                        </a:rPr>
                        <a:t> </a:t>
                      </a:r>
                      <a:r>
                        <a:rPr lang="fi-FI" sz="1800" b="0" strike="noStrike" spc="-1" dirty="0" err="1">
                          <a:latin typeface="Arial"/>
                        </a:rPr>
                        <a:t>interest</a:t>
                      </a:r>
                      <a:endParaRPr lang="fi-FI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5" name="Picture 484"/>
          <p:cNvPicPr/>
          <p:nvPr/>
        </p:nvPicPr>
        <p:blipFill>
          <a:blip r:embed="rId3"/>
          <a:stretch/>
        </p:blipFill>
        <p:spPr>
          <a:xfrm>
            <a:off x="1690920" y="4858824"/>
            <a:ext cx="576000" cy="38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Picture 485"/>
          <p:cNvPicPr/>
          <p:nvPr/>
        </p:nvPicPr>
        <p:blipFill>
          <a:blip r:embed="rId2"/>
          <a:stretch/>
        </p:blipFill>
        <p:spPr>
          <a:xfrm>
            <a:off x="2788920" y="1206000"/>
            <a:ext cx="6602040" cy="4425840"/>
          </a:xfrm>
          <a:prstGeom prst="rect">
            <a:avLst/>
          </a:prstGeom>
          <a:ln>
            <a:noFill/>
          </a:ln>
        </p:spPr>
      </p:pic>
      <p:sp>
        <p:nvSpPr>
          <p:cNvPr id="487" name="TextShape 1"/>
          <p:cNvSpPr txBox="1"/>
          <p:nvPr/>
        </p:nvSpPr>
        <p:spPr>
          <a:xfrm>
            <a:off x="457200" y="182880"/>
            <a:ext cx="11638800" cy="54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i-FI" sz="2800" b="1" strike="noStrike" spc="-1">
                <a:solidFill>
                  <a:srgbClr val="303193"/>
                </a:solidFill>
                <a:latin typeface="Arial Black"/>
              </a:rPr>
              <a:t>Observation influence diagnostic in the MetCoOp  system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18288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i-FI" sz="2800" b="1" strike="noStrike" spc="-1">
                <a:solidFill>
                  <a:srgbClr val="303193"/>
                </a:solidFill>
                <a:latin typeface="Arial Black"/>
              </a:rPr>
              <a:t>The Operational MetCoOp NWP System</a:t>
            </a:r>
          </a:p>
        </p:txBody>
      </p:sp>
      <p:pic>
        <p:nvPicPr>
          <p:cNvPr id="128" name="Picture 127"/>
          <p:cNvPicPr/>
          <p:nvPr/>
        </p:nvPicPr>
        <p:blipFill>
          <a:blip r:embed="rId2"/>
          <a:stretch/>
        </p:blipFill>
        <p:spPr>
          <a:xfrm>
            <a:off x="548640" y="1188720"/>
            <a:ext cx="3657600" cy="3456360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129" name="TextShape 2"/>
          <p:cNvSpPr txBox="1"/>
          <p:nvPr/>
        </p:nvSpPr>
        <p:spPr>
          <a:xfrm>
            <a:off x="4536000" y="1152000"/>
            <a:ext cx="7200000" cy="4824000"/>
          </a:xfrm>
          <a:prstGeom prst="rect">
            <a:avLst/>
          </a:prstGeom>
          <a:solidFill>
            <a:srgbClr val="DEE6EF"/>
          </a:solidFill>
          <a:ln>
            <a:noFill/>
          </a:ln>
          <a:effectLst>
            <a:outerShdw dist="103350" dir="2700000">
              <a:srgbClr val="808080"/>
            </a:outerShdw>
          </a:effectLst>
        </p:spPr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</a:pPr>
            <a:r>
              <a:rPr lang="fi-FI" sz="1800" b="1" strike="noStrike" spc="-1" dirty="0" err="1">
                <a:solidFill>
                  <a:srgbClr val="000000"/>
                </a:solidFill>
                <a:latin typeface="Arial"/>
              </a:rPr>
              <a:t>MetCoOp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Meteorological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Co-operation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on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Operational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NWP 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→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Participants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include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i="1" strike="noStrike" spc="-1" dirty="0">
                <a:solidFill>
                  <a:srgbClr val="000000"/>
                </a:solidFill>
                <a:latin typeface="Arial"/>
              </a:rPr>
              <a:t>Estonia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fi-FI" sz="1800" b="0" i="1" strike="noStrike" spc="-1" dirty="0">
                <a:solidFill>
                  <a:srgbClr val="000000"/>
                </a:solidFill>
                <a:latin typeface="Arial"/>
              </a:rPr>
              <a:t>Finland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fi-FI" sz="1800" b="0" i="1" strike="noStrike" spc="-1" dirty="0" err="1">
                <a:solidFill>
                  <a:srgbClr val="000000"/>
                </a:solidFill>
                <a:latin typeface="Arial"/>
              </a:rPr>
              <a:t>Norway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, and </a:t>
            </a:r>
            <a:r>
              <a:rPr lang="fi-FI" sz="1800" b="0" i="1" strike="noStrike" spc="-1" dirty="0" err="1">
                <a:solidFill>
                  <a:srgbClr val="000000"/>
                </a:solidFill>
                <a:latin typeface="Arial"/>
              </a:rPr>
              <a:t>Sweden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i-FI" sz="1800" b="0" i="1" strike="noStrike" spc="-1" dirty="0">
                <a:solidFill>
                  <a:srgbClr val="000000"/>
                </a:solidFill>
                <a:latin typeface="Arial"/>
              </a:rPr>
              <a:t>→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Operational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phase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ongoing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since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March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2014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i-FI" sz="1800" b="1" strike="noStrike" spc="-1" dirty="0">
                <a:solidFill>
                  <a:srgbClr val="000000"/>
                </a:solidFill>
                <a:latin typeface="Arial"/>
              </a:rPr>
              <a:t>MEPS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fi-FI" sz="18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M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etCoOp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1" u="sng" strike="noStrike" spc="-1" dirty="0">
                <a:solidFill>
                  <a:srgbClr val="000000"/>
                </a:solidFill>
                <a:uFillTx/>
                <a:latin typeface="Arial"/>
              </a:rPr>
              <a:t>E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nsemble </a:t>
            </a:r>
            <a:r>
              <a:rPr lang="fi-FI" sz="18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P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rediction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1" u="sng" strike="noStrike" spc="-1" dirty="0">
                <a:solidFill>
                  <a:srgbClr val="000000"/>
                </a:solidFill>
                <a:uFillTx/>
                <a:latin typeface="Arial"/>
              </a:rPr>
              <a:t>S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ystem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→960 x 1080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grid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points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; 2.5 km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horizontal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spacing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→65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layers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in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vertical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going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from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12 m to 10 hPa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→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Lateral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boundary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condition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from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hourly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forecast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of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ECMWF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global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model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→3-hourly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cycled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analysis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based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on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3D-Var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assimilation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scheme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→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Forecast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output at 1-hour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resolution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up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to 66-hour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lead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time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→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Deterministic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unperturbed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)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run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8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times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day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(at 00Z, 03Z, …, 21Z)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→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Lagged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ensemble of 14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perturbed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members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launching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a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total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of 5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new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members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at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every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hour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)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TextShape 3"/>
          <p:cNvSpPr txBox="1"/>
          <p:nvPr/>
        </p:nvSpPr>
        <p:spPr>
          <a:xfrm>
            <a:off x="4392000" y="6156000"/>
            <a:ext cx="7344000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72000" indent="-72000" algn="r"/>
            <a:r>
              <a:rPr lang="fi-FI" sz="1600" b="0" strike="noStrike" spc="-1" dirty="0">
                <a:solidFill>
                  <a:srgbClr val="000000"/>
                </a:solidFill>
                <a:latin typeface="Arial"/>
              </a:rPr>
              <a:t>Müller et al. (2017), </a:t>
            </a:r>
            <a:r>
              <a:rPr lang="fi-FI" sz="1600" b="0" i="1" strike="noStrike" spc="-1" dirty="0">
                <a:solidFill>
                  <a:srgbClr val="000000"/>
                </a:solidFill>
                <a:latin typeface="Arial"/>
              </a:rPr>
              <a:t>AROME-</a:t>
            </a:r>
            <a:r>
              <a:rPr lang="fi-FI" sz="1600" b="0" i="1" strike="noStrike" spc="-1" dirty="0" err="1">
                <a:solidFill>
                  <a:srgbClr val="000000"/>
                </a:solidFill>
                <a:latin typeface="Arial"/>
              </a:rPr>
              <a:t>MetCoOp</a:t>
            </a:r>
            <a:r>
              <a:rPr lang="fi-FI" sz="1600" b="0" i="1" strike="noStrike" spc="-1" dirty="0">
                <a:solidFill>
                  <a:srgbClr val="000000"/>
                </a:solidFill>
                <a:latin typeface="Arial"/>
              </a:rPr>
              <a:t>: A Nordic </a:t>
            </a:r>
            <a:r>
              <a:rPr lang="fi-FI" sz="1600" b="0" i="1" strike="noStrike" spc="-1" dirty="0" err="1">
                <a:solidFill>
                  <a:srgbClr val="000000"/>
                </a:solidFill>
                <a:latin typeface="Arial"/>
              </a:rPr>
              <a:t>Convective-Scale</a:t>
            </a:r>
            <a:r>
              <a:rPr lang="fi-FI" sz="16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600" b="0" i="1" strike="noStrike" spc="-1" dirty="0" err="1">
                <a:solidFill>
                  <a:srgbClr val="000000"/>
                </a:solidFill>
                <a:latin typeface="Arial"/>
              </a:rPr>
              <a:t>Operational</a:t>
            </a:r>
            <a:r>
              <a:rPr lang="fi-FI" sz="16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600" b="0" i="1" strike="noStrike" spc="-1" dirty="0" err="1">
                <a:solidFill>
                  <a:srgbClr val="000000"/>
                </a:solidFill>
                <a:latin typeface="Arial"/>
              </a:rPr>
              <a:t>Weather</a:t>
            </a:r>
            <a:r>
              <a:rPr lang="fi-FI" sz="16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600" b="0" i="1" strike="noStrike" spc="-1" dirty="0" err="1">
                <a:solidFill>
                  <a:srgbClr val="000000"/>
                </a:solidFill>
                <a:latin typeface="Arial"/>
              </a:rPr>
              <a:t>Prediction</a:t>
            </a:r>
            <a:r>
              <a:rPr lang="fi-FI" sz="16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600" b="0" i="1" strike="noStrike" spc="-1" dirty="0" err="1">
                <a:solidFill>
                  <a:srgbClr val="000000"/>
                </a:solidFill>
                <a:latin typeface="Arial"/>
              </a:rPr>
              <a:t>Model</a:t>
            </a:r>
            <a:r>
              <a:rPr lang="fi-FI" sz="16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fi-FI" sz="1600" b="0" u="sng" strike="noStrike" spc="-1" dirty="0">
                <a:solidFill>
                  <a:srgbClr val="2A6099"/>
                </a:solidFill>
                <a:uFillTx/>
                <a:latin typeface="Arial"/>
              </a:rPr>
              <a:t>https://doi.org/10.1175/WAF-D-16-0099.1</a:t>
            </a:r>
            <a:endParaRPr lang="fi-FI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Line 4"/>
          <p:cNvSpPr/>
          <p:nvPr/>
        </p:nvSpPr>
        <p:spPr>
          <a:xfrm>
            <a:off x="4536000" y="6192000"/>
            <a:ext cx="712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18288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i-FI" sz="2800" b="1" strike="noStrike" spc="-1">
                <a:solidFill>
                  <a:srgbClr val="303193"/>
                </a:solidFill>
                <a:latin typeface="Arial Black"/>
              </a:rPr>
              <a:t>The use of IASI in the MetCoOp NWP system</a:t>
            </a:r>
          </a:p>
        </p:txBody>
      </p:sp>
      <p:sp>
        <p:nvSpPr>
          <p:cNvPr id="133" name="TextShape 2"/>
          <p:cNvSpPr txBox="1"/>
          <p:nvPr/>
        </p:nvSpPr>
        <p:spPr>
          <a:xfrm>
            <a:off x="4536000" y="1152000"/>
            <a:ext cx="6624000" cy="4536000"/>
          </a:xfrm>
          <a:prstGeom prst="rect">
            <a:avLst/>
          </a:prstGeom>
          <a:solidFill>
            <a:srgbClr val="DEE6EF"/>
          </a:solidFill>
          <a:ln>
            <a:noFill/>
          </a:ln>
          <a:effectLst>
            <a:outerShdw dist="103350" dir="2700000">
              <a:srgbClr val="808080"/>
            </a:outerShdw>
          </a:effectLst>
        </p:spPr>
        <p:txBody>
          <a:bodyPr lIns="90000" tIns="45000" rIns="90000" bIns="45000">
            <a:noAutofit/>
          </a:bodyPr>
          <a:lstStyle/>
          <a:p>
            <a:pPr marL="237600" indent="-237600">
              <a:lnSpc>
                <a:spcPct val="115000"/>
              </a:lnSpc>
            </a:pP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Metop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-A 11/2015 – 06/2021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Metop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-B 11/2015 –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present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Metop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-C 06/2021 –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present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00000"/>
              </a:lnSpc>
            </a:pP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In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many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respects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similar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to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implementation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in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Meteo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-France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limited-area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model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(AROME)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00000"/>
              </a:lnSpc>
            </a:pP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00000"/>
              </a:lnSpc>
            </a:pP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→Active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use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of 55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channels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00000"/>
              </a:lnSpc>
            </a:pP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→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Variational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bias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correction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with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~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standard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set of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predictors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but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no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stratospheric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thicknesses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)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00000"/>
              </a:lnSpc>
            </a:pP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00000"/>
              </a:lnSpc>
            </a:pP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→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Horizontal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data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thinning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to 60 km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minimum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separation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→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Uncorrelated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observation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errors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237600" indent="-237600">
              <a:lnSpc>
                <a:spcPct val="115000"/>
              </a:lnSpc>
            </a:pP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→IASI data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assimilated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at 08–13 UTC (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descending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nodes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) and 16–22 UTC (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ascending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800" b="0" strike="noStrike" spc="-1" dirty="0" err="1">
                <a:solidFill>
                  <a:srgbClr val="000000"/>
                </a:solidFill>
                <a:latin typeface="Arial"/>
              </a:rPr>
              <a:t>nodes</a:t>
            </a:r>
            <a:r>
              <a:rPr lang="fi-FI" sz="1800" b="0" strike="noStrike" spc="-1" dirty="0">
                <a:solidFill>
                  <a:srgbClr val="000000"/>
                </a:solidFill>
                <a:latin typeface="Arial"/>
              </a:rPr>
              <a:t>)</a:t>
            </a:r>
            <a:endParaRPr lang="fi-FI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4" name="Picture 133"/>
          <p:cNvPicPr/>
          <p:nvPr/>
        </p:nvPicPr>
        <p:blipFill>
          <a:blip r:embed="rId2"/>
          <a:srcRect t="3660" r="33176" b="3947"/>
          <a:stretch/>
        </p:blipFill>
        <p:spPr>
          <a:xfrm>
            <a:off x="365760" y="1158480"/>
            <a:ext cx="3849480" cy="411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18288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i-FI" sz="2800" b="1" strike="noStrike" spc="-1">
                <a:solidFill>
                  <a:srgbClr val="303193"/>
                </a:solidFill>
                <a:latin typeface="Arial Black"/>
              </a:rPr>
              <a:t>Metop-B data coverage inside the MEPS domain</a:t>
            </a:r>
          </a:p>
        </p:txBody>
      </p:sp>
      <p:pic>
        <p:nvPicPr>
          <p:cNvPr id="136" name="Picture 135"/>
          <p:cNvPicPr/>
          <p:nvPr/>
        </p:nvPicPr>
        <p:blipFill>
          <a:blip r:embed="rId2"/>
          <a:srcRect l="5438" t="7284" r="7630" b="35221"/>
          <a:stretch/>
        </p:blipFill>
        <p:spPr>
          <a:xfrm>
            <a:off x="1334880" y="1025280"/>
            <a:ext cx="4572000" cy="2331720"/>
          </a:xfrm>
          <a:prstGeom prst="rect">
            <a:avLst/>
          </a:prstGeom>
          <a:ln>
            <a:noFill/>
          </a:ln>
        </p:spPr>
      </p:pic>
      <p:pic>
        <p:nvPicPr>
          <p:cNvPr id="137" name="Picture 136"/>
          <p:cNvPicPr/>
          <p:nvPr/>
        </p:nvPicPr>
        <p:blipFill>
          <a:blip r:embed="rId3"/>
          <a:srcRect l="5438" t="7284" r="7630" b="35221"/>
          <a:stretch/>
        </p:blipFill>
        <p:spPr>
          <a:xfrm>
            <a:off x="6272640" y="1025280"/>
            <a:ext cx="4572000" cy="2331720"/>
          </a:xfrm>
          <a:prstGeom prst="rect">
            <a:avLst/>
          </a:prstGeom>
          <a:ln>
            <a:noFill/>
          </a:ln>
        </p:spPr>
      </p:pic>
      <p:pic>
        <p:nvPicPr>
          <p:cNvPr id="138" name="Picture 137"/>
          <p:cNvPicPr/>
          <p:nvPr/>
        </p:nvPicPr>
        <p:blipFill>
          <a:blip r:embed="rId4"/>
          <a:srcRect l="5438" t="7284" r="7630" b="35221"/>
          <a:stretch/>
        </p:blipFill>
        <p:spPr>
          <a:xfrm>
            <a:off x="1334880" y="3546720"/>
            <a:ext cx="4572000" cy="2331720"/>
          </a:xfrm>
          <a:prstGeom prst="rect">
            <a:avLst/>
          </a:prstGeom>
          <a:ln>
            <a:noFill/>
          </a:ln>
        </p:spPr>
      </p:pic>
      <p:pic>
        <p:nvPicPr>
          <p:cNvPr id="139" name="Picture 138"/>
          <p:cNvPicPr/>
          <p:nvPr/>
        </p:nvPicPr>
        <p:blipFill>
          <a:blip r:embed="rId5"/>
          <a:srcRect l="5438" t="7284" r="7630" b="35221"/>
          <a:stretch/>
        </p:blipFill>
        <p:spPr>
          <a:xfrm>
            <a:off x="6272640" y="3546720"/>
            <a:ext cx="4572000" cy="2331720"/>
          </a:xfrm>
          <a:prstGeom prst="rect">
            <a:avLst/>
          </a:prstGeom>
          <a:ln>
            <a:noFill/>
          </a:ln>
        </p:spPr>
      </p:pic>
      <p:sp>
        <p:nvSpPr>
          <p:cNvPr id="140" name="TextShape 2"/>
          <p:cNvSpPr txBox="1"/>
          <p:nvPr/>
        </p:nvSpPr>
        <p:spPr>
          <a:xfrm>
            <a:off x="3072240" y="970560"/>
            <a:ext cx="1274400" cy="43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2400" b="0" strike="noStrike" spc="-1">
                <a:solidFill>
                  <a:srgbClr val="000000"/>
                </a:solidFill>
                <a:latin typeface="Arial"/>
              </a:rPr>
              <a:t>09 UTC</a:t>
            </a:r>
            <a:endParaRPr lang="fi-FI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TextShape 3"/>
          <p:cNvSpPr txBox="1"/>
          <p:nvPr/>
        </p:nvSpPr>
        <p:spPr>
          <a:xfrm>
            <a:off x="8101440" y="970560"/>
            <a:ext cx="1274400" cy="43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2400" b="0" strike="noStrike" spc="-1">
                <a:solidFill>
                  <a:srgbClr val="000000"/>
                </a:solidFill>
                <a:latin typeface="Arial"/>
              </a:rPr>
              <a:t>12 UTC</a:t>
            </a:r>
            <a:endParaRPr lang="fi-FI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TextShape 4"/>
          <p:cNvSpPr txBox="1"/>
          <p:nvPr/>
        </p:nvSpPr>
        <p:spPr>
          <a:xfrm>
            <a:off x="8101440" y="3492000"/>
            <a:ext cx="1274400" cy="43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2400" b="0" strike="noStrike" spc="-1">
                <a:solidFill>
                  <a:srgbClr val="000000"/>
                </a:solidFill>
                <a:latin typeface="Arial"/>
              </a:rPr>
              <a:t>21 UTC</a:t>
            </a:r>
            <a:endParaRPr lang="fi-FI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TextShape 5"/>
          <p:cNvSpPr txBox="1"/>
          <p:nvPr/>
        </p:nvSpPr>
        <p:spPr>
          <a:xfrm>
            <a:off x="3072240" y="3492000"/>
            <a:ext cx="1274400" cy="43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2400" b="0" strike="noStrike" spc="-1">
                <a:solidFill>
                  <a:srgbClr val="000000"/>
                </a:solidFill>
                <a:latin typeface="Arial"/>
              </a:rPr>
              <a:t>18 UTC</a:t>
            </a:r>
            <a:endParaRPr lang="fi-FI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18288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i-FI" sz="2800" b="1" strike="noStrike" spc="-1">
                <a:solidFill>
                  <a:srgbClr val="303193"/>
                </a:solidFill>
                <a:latin typeface="Arial Black"/>
              </a:rPr>
              <a:t>The impact of bias correction on detection of cloud</a:t>
            </a:r>
          </a:p>
        </p:txBody>
      </p:sp>
      <p:pic>
        <p:nvPicPr>
          <p:cNvPr id="145" name="Picture 144"/>
          <p:cNvPicPr/>
          <p:nvPr/>
        </p:nvPicPr>
        <p:blipFill>
          <a:blip r:embed="rId2"/>
          <a:srcRect l="2284" t="14467" r="10478" b="4892"/>
          <a:stretch/>
        </p:blipFill>
        <p:spPr>
          <a:xfrm>
            <a:off x="1993680" y="1594704"/>
            <a:ext cx="5120640" cy="3657600"/>
          </a:xfrm>
          <a:prstGeom prst="rect">
            <a:avLst/>
          </a:prstGeom>
          <a:ln>
            <a:noFill/>
          </a:ln>
        </p:spPr>
      </p:pic>
      <p:sp>
        <p:nvSpPr>
          <p:cNvPr id="146" name="Line 2"/>
          <p:cNvSpPr/>
          <p:nvPr/>
        </p:nvSpPr>
        <p:spPr>
          <a:xfrm flipH="1">
            <a:off x="6950880" y="2938224"/>
            <a:ext cx="1077840" cy="18288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Line 3"/>
          <p:cNvSpPr/>
          <p:nvPr/>
        </p:nvSpPr>
        <p:spPr>
          <a:xfrm flipH="1">
            <a:off x="7042320" y="4492704"/>
            <a:ext cx="1260720" cy="18288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Line 4"/>
          <p:cNvSpPr/>
          <p:nvPr/>
        </p:nvSpPr>
        <p:spPr>
          <a:xfrm>
            <a:off x="4517280" y="1672464"/>
            <a:ext cx="0" cy="3291840"/>
          </a:xfrm>
          <a:prstGeom prst="line">
            <a:avLst/>
          </a:prstGeom>
          <a:ln w="18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TextShape 5"/>
          <p:cNvSpPr txBox="1"/>
          <p:nvPr/>
        </p:nvSpPr>
        <p:spPr>
          <a:xfrm>
            <a:off x="2829240" y="1088184"/>
            <a:ext cx="3362760" cy="711000"/>
          </a:xfrm>
          <a:prstGeom prst="rect">
            <a:avLst/>
          </a:prstGeom>
          <a:solidFill>
            <a:srgbClr val="FFFFFF"/>
          </a:solidFill>
          <a:ln w="18360">
            <a:solidFill>
              <a:srgbClr val="FF0000"/>
            </a:solidFill>
            <a:round/>
          </a:ln>
        </p:spPr>
        <p:txBody>
          <a:bodyPr lIns="99360" tIns="54360" rIns="99360" bIns="54360">
            <a:noAutofit/>
          </a:bodyPr>
          <a:lstStyle/>
          <a:p>
            <a:r>
              <a:rPr lang="fi-FI" sz="2000" b="0" i="1" strike="noStrike" spc="-1">
                <a:solidFill>
                  <a:srgbClr val="000000"/>
                </a:solidFill>
                <a:latin typeface="Arial"/>
              </a:rPr>
              <a:t>Change in a pre-operational MetCoOp NWP system</a:t>
            </a:r>
            <a:endParaRPr lang="fi-FI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TextShape 6"/>
          <p:cNvSpPr txBox="1"/>
          <p:nvPr/>
        </p:nvSpPr>
        <p:spPr>
          <a:xfrm>
            <a:off x="8247959" y="4273824"/>
            <a:ext cx="3438273" cy="63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2000" b="0" strike="noStrike" spc="-1" dirty="0" err="1">
                <a:solidFill>
                  <a:srgbClr val="000000"/>
                </a:solidFill>
                <a:latin typeface="Arial"/>
              </a:rPr>
              <a:t>Lower-tropospheric</a:t>
            </a:r>
            <a:r>
              <a:rPr lang="fi-FI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2000" b="0" strike="noStrike" spc="-1" dirty="0" err="1">
                <a:solidFill>
                  <a:srgbClr val="000000"/>
                </a:solidFill>
                <a:latin typeface="Arial"/>
              </a:rPr>
              <a:t>channels</a:t>
            </a:r>
            <a:endParaRPr lang="fi-FI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TextShape 7"/>
          <p:cNvSpPr txBox="1"/>
          <p:nvPr/>
        </p:nvSpPr>
        <p:spPr>
          <a:xfrm>
            <a:off x="7994879" y="2697024"/>
            <a:ext cx="3018113" cy="659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2000" b="0" strike="noStrike" spc="-1" dirty="0" err="1">
                <a:solidFill>
                  <a:srgbClr val="000000"/>
                </a:solidFill>
                <a:latin typeface="Arial"/>
              </a:rPr>
              <a:t>Stratospheric</a:t>
            </a:r>
            <a:r>
              <a:rPr lang="fi-FI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2000" b="0" strike="noStrike" spc="-1" dirty="0" err="1">
                <a:solidFill>
                  <a:srgbClr val="000000"/>
                </a:solidFill>
                <a:latin typeface="Arial"/>
              </a:rPr>
              <a:t>channels</a:t>
            </a:r>
            <a:endParaRPr lang="fi-FI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Shape 10">
            <a:extLst>
              <a:ext uri="{FF2B5EF4-FFF2-40B4-BE49-F238E27FC236}">
                <a16:creationId xmlns:a16="http://schemas.microsoft.com/office/drawing/2014/main" id="{1755E918-4C10-4313-9FB4-CFB2BC8B8721}"/>
              </a:ext>
            </a:extLst>
          </p:cNvPr>
          <p:cNvSpPr txBox="1"/>
          <p:nvPr/>
        </p:nvSpPr>
        <p:spPr>
          <a:xfrm>
            <a:off x="1749600" y="5313808"/>
            <a:ext cx="8870760" cy="786960"/>
          </a:xfrm>
          <a:prstGeom prst="rect">
            <a:avLst/>
          </a:prstGeom>
          <a:solidFill>
            <a:srgbClr val="DEE6EF"/>
          </a:solidFill>
          <a:ln>
            <a:noFill/>
          </a:ln>
          <a:effectLst>
            <a:outerShdw dist="103350" dir="2700000">
              <a:srgbClr val="808080"/>
            </a:outerShdw>
          </a:effectLst>
        </p:spPr>
        <p:txBody>
          <a:bodyPr lIns="90000" tIns="45000" rIns="90000" bIns="45000">
            <a:noAutofit/>
          </a:bodyPr>
          <a:lstStyle/>
          <a:p>
            <a:r>
              <a:rPr lang="fi-FI" sz="2400" b="0" strike="noStrike" spc="-1" dirty="0">
                <a:solidFill>
                  <a:srgbClr val="000000"/>
                </a:solidFill>
                <a:latin typeface="Arial"/>
              </a:rPr>
              <a:t>→ </a:t>
            </a:r>
            <a:r>
              <a:rPr lang="fi-FI" sz="2400" b="0" strike="noStrike" spc="-1" dirty="0" err="1">
                <a:solidFill>
                  <a:srgbClr val="000000"/>
                </a:solidFill>
                <a:latin typeface="Arial"/>
              </a:rPr>
              <a:t>Improved</a:t>
            </a:r>
            <a:r>
              <a:rPr lang="fi-FI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2400" b="0" strike="noStrike" spc="-1" dirty="0" err="1">
                <a:solidFill>
                  <a:srgbClr val="000000"/>
                </a:solidFill>
                <a:latin typeface="Arial"/>
              </a:rPr>
              <a:t>sampling</a:t>
            </a:r>
            <a:r>
              <a:rPr lang="fi-FI" sz="2400" b="0" strike="noStrike" spc="-1" dirty="0">
                <a:solidFill>
                  <a:srgbClr val="000000"/>
                </a:solidFill>
                <a:latin typeface="Arial"/>
              </a:rPr>
              <a:t> of </a:t>
            </a:r>
            <a:r>
              <a:rPr lang="fi-FI" sz="2400" b="0" strike="noStrike" spc="-1" dirty="0" err="1">
                <a:solidFill>
                  <a:srgbClr val="000000"/>
                </a:solidFill>
                <a:latin typeface="Arial"/>
              </a:rPr>
              <a:t>troposphere</a:t>
            </a:r>
            <a:r>
              <a:rPr lang="fi-FI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2400" b="0" strike="noStrike" spc="-1" dirty="0" err="1">
                <a:solidFill>
                  <a:srgbClr val="000000"/>
                </a:solidFill>
                <a:latin typeface="Arial"/>
              </a:rPr>
              <a:t>since</a:t>
            </a:r>
            <a:r>
              <a:rPr lang="fi-FI" sz="2400" b="0" strike="noStrike" spc="-1" dirty="0">
                <a:solidFill>
                  <a:srgbClr val="000000"/>
                </a:solidFill>
                <a:latin typeface="Arial"/>
              </a:rPr>
              <a:t> October 2020</a:t>
            </a:r>
            <a:endParaRPr lang="fi-FI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18288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i-FI" sz="2800" b="1" strike="noStrike" spc="-1">
                <a:solidFill>
                  <a:srgbClr val="303193"/>
                </a:solidFill>
                <a:latin typeface="Arial Black"/>
              </a:rPr>
              <a:t>The impact of bias correction on detection of cloud</a:t>
            </a:r>
          </a:p>
        </p:txBody>
      </p:sp>
      <p:sp>
        <p:nvSpPr>
          <p:cNvPr id="153" name="TextShape 2"/>
          <p:cNvSpPr txBox="1"/>
          <p:nvPr/>
        </p:nvSpPr>
        <p:spPr>
          <a:xfrm>
            <a:off x="5904360" y="1895760"/>
            <a:ext cx="5587920" cy="3219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fi-FI" sz="2000" b="0" u="sng" strike="noStrike" spc="-1" dirty="0" err="1">
                <a:uFillTx/>
                <a:latin typeface="Arial"/>
              </a:rPr>
              <a:t>McNally</a:t>
            </a:r>
            <a:r>
              <a:rPr lang="fi-FI" sz="2000" b="0" u="sng" strike="noStrike" spc="-1" dirty="0">
                <a:uFillTx/>
                <a:latin typeface="Arial"/>
              </a:rPr>
              <a:t> and Watts </a:t>
            </a:r>
            <a:r>
              <a:rPr lang="fi-FI" sz="2000" b="0" u="sng" strike="noStrike" spc="-1" dirty="0" err="1">
                <a:uFillTx/>
                <a:latin typeface="Arial"/>
              </a:rPr>
              <a:t>cloud</a:t>
            </a:r>
            <a:r>
              <a:rPr lang="fi-FI" sz="2000" b="0" u="sng" strike="noStrike" spc="-1" dirty="0">
                <a:uFillTx/>
                <a:latin typeface="Arial"/>
              </a:rPr>
              <a:t> </a:t>
            </a:r>
            <a:r>
              <a:rPr lang="fi-FI" sz="2000" b="0" u="sng" strike="noStrike" spc="-1" dirty="0" err="1">
                <a:uFillTx/>
                <a:latin typeface="Arial"/>
              </a:rPr>
              <a:t>detection</a:t>
            </a:r>
            <a:r>
              <a:rPr lang="fi-FI" sz="2000" b="0" u="sng" strike="noStrike" spc="-1" dirty="0">
                <a:uFillTx/>
                <a:latin typeface="Arial"/>
              </a:rPr>
              <a:t> (2003):</a:t>
            </a:r>
            <a:endParaRPr lang="fi-FI" sz="2000" b="0" strike="noStrike" spc="-1" dirty="0">
              <a:latin typeface="Arial"/>
            </a:endParaRPr>
          </a:p>
          <a:p>
            <a:pPr marL="252000" indent="-46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fi-FI" sz="2000" b="0" strike="noStrike" spc="-1" dirty="0">
                <a:latin typeface="Arial"/>
              </a:rPr>
              <a:t>– </a:t>
            </a:r>
            <a:r>
              <a:rPr lang="fi-FI" sz="2000" b="0" strike="noStrike" spc="-1" dirty="0" err="1">
                <a:latin typeface="Arial"/>
              </a:rPr>
              <a:t>Take</a:t>
            </a:r>
            <a:r>
              <a:rPr lang="fi-FI" sz="2000" b="0" strike="noStrike" spc="-1" dirty="0">
                <a:latin typeface="Arial"/>
              </a:rPr>
              <a:t> a </a:t>
            </a:r>
            <a:r>
              <a:rPr lang="fi-FI" sz="2000" b="0" strike="noStrike" spc="-1" dirty="0" err="1">
                <a:latin typeface="Arial"/>
              </a:rPr>
              <a:t>large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number</a:t>
            </a:r>
            <a:r>
              <a:rPr lang="fi-FI" sz="2000" b="0" strike="noStrike" spc="-1" dirty="0">
                <a:latin typeface="Arial"/>
              </a:rPr>
              <a:t> of </a:t>
            </a:r>
            <a:r>
              <a:rPr lang="fi-FI" sz="2000" b="0" strike="noStrike" spc="-1" dirty="0" err="1">
                <a:latin typeface="Arial"/>
              </a:rPr>
              <a:t>channels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from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the</a:t>
            </a:r>
            <a:r>
              <a:rPr lang="fi-FI" sz="2000" b="0" strike="noStrike" spc="-1" dirty="0">
                <a:latin typeface="Arial"/>
              </a:rPr>
              <a:t> 15 </a:t>
            </a:r>
            <a:r>
              <a:rPr lang="fi-FI" sz="2000" b="0" strike="noStrike" spc="-1" dirty="0">
                <a:latin typeface="Symbol"/>
              </a:rPr>
              <a:t>m</a:t>
            </a:r>
            <a:r>
              <a:rPr lang="fi-FI" sz="2000" b="0" strike="noStrike" spc="-1" dirty="0">
                <a:latin typeface="Arial"/>
              </a:rPr>
              <a:t>m (long-</a:t>
            </a:r>
            <a:r>
              <a:rPr lang="fi-FI" sz="2000" b="0" strike="noStrike" spc="-1" dirty="0" err="1">
                <a:latin typeface="Arial"/>
              </a:rPr>
              <a:t>wave</a:t>
            </a:r>
            <a:r>
              <a:rPr lang="fi-FI" sz="2000" b="0" strike="noStrike" spc="-1" dirty="0">
                <a:latin typeface="Arial"/>
              </a:rPr>
              <a:t> IR </a:t>
            </a:r>
            <a:r>
              <a:rPr lang="fi-FI" sz="2000" b="0" strike="noStrike" spc="-1" dirty="0" err="1">
                <a:latin typeface="Arial"/>
              </a:rPr>
              <a:t>sounding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band</a:t>
            </a:r>
            <a:endParaRPr lang="fi-FI" sz="2000" b="0" strike="noStrike" spc="-1" dirty="0">
              <a:latin typeface="Arial"/>
            </a:endParaRPr>
          </a:p>
          <a:p>
            <a:pPr marL="252000" indent="-46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fi-FI" sz="2000" b="0" strike="noStrike" spc="-1" dirty="0">
                <a:latin typeface="Arial"/>
              </a:rPr>
              <a:t>– Rank O-B </a:t>
            </a:r>
            <a:r>
              <a:rPr lang="fi-FI" sz="2000" b="0" strike="noStrike" spc="-1" dirty="0" err="1">
                <a:latin typeface="Arial"/>
              </a:rPr>
              <a:t>departures</a:t>
            </a:r>
            <a:r>
              <a:rPr lang="fi-FI" sz="2000" b="0" strike="noStrike" spc="-1" dirty="0">
                <a:latin typeface="Arial"/>
              </a:rPr>
              <a:t> in </a:t>
            </a:r>
            <a:r>
              <a:rPr lang="fi-FI" sz="2000" b="0" strike="noStrike" spc="-1" dirty="0" err="1">
                <a:latin typeface="Arial"/>
              </a:rPr>
              <a:t>vertical</a:t>
            </a:r>
            <a:r>
              <a:rPr lang="fi-FI" sz="2000" b="0" strike="noStrike" spc="-1" dirty="0">
                <a:latin typeface="Arial"/>
              </a:rPr>
              <a:t> and </a:t>
            </a:r>
            <a:r>
              <a:rPr lang="fi-FI" sz="2000" b="0" strike="noStrike" spc="-1" dirty="0" err="1">
                <a:latin typeface="Arial"/>
              </a:rPr>
              <a:t>apply</a:t>
            </a:r>
            <a:r>
              <a:rPr lang="fi-FI" sz="2000" b="0" strike="noStrike" spc="-1" dirty="0">
                <a:latin typeface="Arial"/>
              </a:rPr>
              <a:t> a </a:t>
            </a:r>
            <a:r>
              <a:rPr lang="fi-FI" sz="2000" b="0" strike="noStrike" spc="-1" dirty="0" err="1">
                <a:latin typeface="Arial"/>
              </a:rPr>
              <a:t>smoothing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filter</a:t>
            </a:r>
            <a:endParaRPr lang="fi-FI" sz="2000" b="0" strike="noStrike" spc="-1" dirty="0">
              <a:latin typeface="Arial"/>
            </a:endParaRPr>
          </a:p>
          <a:p>
            <a:pPr marL="252000" indent="-46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fi-FI" sz="2000" b="0" strike="noStrike" spc="-1" dirty="0">
                <a:latin typeface="Arial"/>
              </a:rPr>
              <a:t>– </a:t>
            </a:r>
            <a:r>
              <a:rPr lang="fi-FI" sz="2000" b="0" strike="noStrike" spc="-1" dirty="0" err="1">
                <a:latin typeface="Arial"/>
              </a:rPr>
              <a:t>Find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the</a:t>
            </a:r>
            <a:r>
              <a:rPr lang="fi-FI" sz="2000" b="0" strike="noStrike" spc="-1" dirty="0">
                <a:latin typeface="Arial"/>
              </a:rPr>
              <a:t> ”</a:t>
            </a:r>
            <a:r>
              <a:rPr lang="fi-FI" sz="2000" b="0" strike="noStrike" spc="-1" dirty="0" err="1">
                <a:latin typeface="Arial"/>
              </a:rPr>
              <a:t>breaking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point</a:t>
            </a:r>
            <a:r>
              <a:rPr lang="fi-FI" sz="2000" b="0" strike="noStrike" spc="-1" dirty="0">
                <a:latin typeface="Arial"/>
              </a:rPr>
              <a:t>” </a:t>
            </a:r>
            <a:r>
              <a:rPr lang="fi-FI" sz="2000" b="0" strike="noStrike" spc="-1" dirty="0" err="1">
                <a:latin typeface="Arial"/>
              </a:rPr>
              <a:t>that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marks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the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distinction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between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clear</a:t>
            </a:r>
            <a:r>
              <a:rPr lang="fi-FI" sz="2000" b="0" strike="noStrike" spc="-1" dirty="0">
                <a:latin typeface="Arial"/>
              </a:rPr>
              <a:t> and </a:t>
            </a:r>
            <a:r>
              <a:rPr lang="fi-FI" sz="2000" b="0" strike="noStrike" spc="-1" dirty="0" err="1">
                <a:latin typeface="Arial"/>
              </a:rPr>
              <a:t>cloud-affected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channels</a:t>
            </a:r>
            <a:endParaRPr lang="fi-FI" sz="2000" b="0" strike="noStrike" spc="-1" dirty="0">
              <a:latin typeface="Arial"/>
            </a:endParaRPr>
          </a:p>
        </p:txBody>
      </p:sp>
      <p:pic>
        <p:nvPicPr>
          <p:cNvPr id="154" name="Picture 153"/>
          <p:cNvPicPr/>
          <p:nvPr/>
        </p:nvPicPr>
        <p:blipFill>
          <a:blip r:embed="rId2"/>
          <a:srcRect l="5896" t="14347" r="8111" b="6624"/>
          <a:stretch/>
        </p:blipFill>
        <p:spPr>
          <a:xfrm>
            <a:off x="363600" y="1911960"/>
            <a:ext cx="5047560" cy="3584520"/>
          </a:xfrm>
          <a:prstGeom prst="rect">
            <a:avLst/>
          </a:prstGeom>
          <a:ln>
            <a:noFill/>
          </a:ln>
        </p:spPr>
      </p:pic>
      <p:sp>
        <p:nvSpPr>
          <p:cNvPr id="155" name="Line 3"/>
          <p:cNvSpPr/>
          <p:nvPr/>
        </p:nvSpPr>
        <p:spPr>
          <a:xfrm flipV="1">
            <a:off x="840240" y="1875960"/>
            <a:ext cx="1535040" cy="4320"/>
          </a:xfrm>
          <a:prstGeom prst="line">
            <a:avLst/>
          </a:prstGeom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TextShape 4"/>
          <p:cNvSpPr txBox="1"/>
          <p:nvPr/>
        </p:nvSpPr>
        <p:spPr>
          <a:xfrm>
            <a:off x="839880" y="1490760"/>
            <a:ext cx="15354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600" b="0" strike="noStrike" spc="-1">
                <a:solidFill>
                  <a:srgbClr val="2A6099"/>
                </a:solidFill>
                <a:latin typeface="Arial"/>
              </a:rPr>
              <a:t>Clear channels</a:t>
            </a:r>
            <a:endParaRPr lang="fi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Line 5"/>
          <p:cNvSpPr/>
          <p:nvPr/>
        </p:nvSpPr>
        <p:spPr>
          <a:xfrm>
            <a:off x="2388600" y="1876320"/>
            <a:ext cx="3004200" cy="0"/>
          </a:xfrm>
          <a:prstGeom prst="line">
            <a:avLst/>
          </a:prstGeom>
          <a:ln w="36720">
            <a:solidFill>
              <a:srgbClr val="80008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TextShape 6"/>
          <p:cNvSpPr txBox="1"/>
          <p:nvPr/>
        </p:nvSpPr>
        <p:spPr>
          <a:xfrm>
            <a:off x="3468240" y="1486800"/>
            <a:ext cx="1683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600" b="0" strike="noStrike" spc="-1">
                <a:solidFill>
                  <a:srgbClr val="800080"/>
                </a:solidFill>
                <a:latin typeface="Arial"/>
              </a:rPr>
              <a:t>Cloudy channels</a:t>
            </a:r>
            <a:endParaRPr lang="fi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TextShape 7"/>
          <p:cNvSpPr txBox="1"/>
          <p:nvPr/>
        </p:nvSpPr>
        <p:spPr>
          <a:xfrm>
            <a:off x="5337720" y="5519880"/>
            <a:ext cx="658008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400" b="0" strike="noStrike" spc="-1">
                <a:solidFill>
                  <a:srgbClr val="2A6099"/>
                </a:solidFill>
                <a:latin typeface="Arial"/>
              </a:rPr>
              <a:t>McNally &amp; Watts (2003): </a:t>
            </a:r>
            <a:r>
              <a:rPr lang="fi-FI" sz="1400" b="0" i="1" strike="noStrike" spc="-1">
                <a:solidFill>
                  <a:srgbClr val="2A6099"/>
                </a:solidFill>
                <a:latin typeface="Arial"/>
              </a:rPr>
              <a:t>A cloud detection algorithm for high-spectral-resolution infrared sounders.</a:t>
            </a:r>
            <a:r>
              <a:rPr lang="fi-FI" sz="1400" b="0" strike="noStrike" spc="-1">
                <a:solidFill>
                  <a:srgbClr val="2A6099"/>
                </a:solidFill>
                <a:latin typeface="Arial"/>
              </a:rPr>
              <a:t> https://doi.org/10.1256/qj.02.208</a:t>
            </a:r>
            <a:endParaRPr lang="fi-FI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Line 8"/>
          <p:cNvSpPr/>
          <p:nvPr/>
        </p:nvSpPr>
        <p:spPr>
          <a:xfrm>
            <a:off x="5347080" y="5519880"/>
            <a:ext cx="649224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7200" y="18288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i-FI" sz="2800" b="1" strike="noStrike" spc="-1">
                <a:solidFill>
                  <a:srgbClr val="303193"/>
                </a:solidFill>
                <a:latin typeface="Arial Black"/>
              </a:rPr>
              <a:t>The impact of bias correction on detection of cloud</a:t>
            </a:r>
          </a:p>
        </p:txBody>
      </p:sp>
      <p:sp>
        <p:nvSpPr>
          <p:cNvPr id="162" name="TextShape 2"/>
          <p:cNvSpPr txBox="1"/>
          <p:nvPr/>
        </p:nvSpPr>
        <p:spPr>
          <a:xfrm>
            <a:off x="5906520" y="1893960"/>
            <a:ext cx="5587920" cy="4016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fi-FI" sz="2000" b="0" u="sng" strike="noStrike" spc="-1" dirty="0" err="1">
                <a:uFillTx/>
                <a:latin typeface="Arial"/>
              </a:rPr>
              <a:t>McNally</a:t>
            </a:r>
            <a:r>
              <a:rPr lang="fi-FI" sz="2000" b="0" u="sng" strike="noStrike" spc="-1" dirty="0">
                <a:uFillTx/>
                <a:latin typeface="Arial"/>
              </a:rPr>
              <a:t> and Watts </a:t>
            </a:r>
            <a:r>
              <a:rPr lang="fi-FI" sz="2000" b="0" u="sng" strike="noStrike" spc="-1" dirty="0" err="1">
                <a:uFillTx/>
                <a:latin typeface="Arial"/>
              </a:rPr>
              <a:t>cloud</a:t>
            </a:r>
            <a:r>
              <a:rPr lang="fi-FI" sz="2000" b="0" u="sng" strike="noStrike" spc="-1" dirty="0">
                <a:uFillTx/>
                <a:latin typeface="Arial"/>
              </a:rPr>
              <a:t> </a:t>
            </a:r>
            <a:r>
              <a:rPr lang="fi-FI" sz="2000" b="0" u="sng" strike="noStrike" spc="-1" dirty="0" err="1">
                <a:uFillTx/>
                <a:latin typeface="Arial"/>
              </a:rPr>
              <a:t>detection</a:t>
            </a:r>
            <a:r>
              <a:rPr lang="fi-FI" sz="2000" b="0" u="sng" strike="noStrike" spc="-1" dirty="0">
                <a:uFillTx/>
                <a:latin typeface="Arial"/>
              </a:rPr>
              <a:t> (2003):</a:t>
            </a:r>
            <a:endParaRPr lang="fi-FI" sz="2000" b="0" strike="noStrike" spc="-1" dirty="0">
              <a:latin typeface="Arial"/>
            </a:endParaRPr>
          </a:p>
          <a:p>
            <a:pPr marL="252000" indent="-46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fi-FI" sz="2000" b="0" strike="noStrike" spc="-1" dirty="0">
                <a:latin typeface="Arial"/>
              </a:rPr>
              <a:t>– </a:t>
            </a:r>
            <a:r>
              <a:rPr lang="fi-FI" sz="2000" b="0" strike="noStrike" spc="-1" dirty="0" err="1">
                <a:latin typeface="Arial"/>
              </a:rPr>
              <a:t>Take</a:t>
            </a:r>
            <a:r>
              <a:rPr lang="fi-FI" sz="2000" b="0" strike="noStrike" spc="-1" dirty="0">
                <a:latin typeface="Arial"/>
              </a:rPr>
              <a:t> a </a:t>
            </a:r>
            <a:r>
              <a:rPr lang="fi-FI" sz="2000" b="0" strike="noStrike" spc="-1" dirty="0" err="1">
                <a:latin typeface="Arial"/>
              </a:rPr>
              <a:t>large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number</a:t>
            </a:r>
            <a:r>
              <a:rPr lang="fi-FI" sz="2000" b="0" strike="noStrike" spc="-1" dirty="0">
                <a:latin typeface="Arial"/>
              </a:rPr>
              <a:t> of </a:t>
            </a:r>
            <a:r>
              <a:rPr lang="fi-FI" sz="2000" b="0" strike="noStrike" spc="-1" dirty="0" err="1">
                <a:latin typeface="Arial"/>
              </a:rPr>
              <a:t>channels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from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the</a:t>
            </a:r>
            <a:r>
              <a:rPr lang="fi-FI" sz="2000" b="0" strike="noStrike" spc="-1" dirty="0">
                <a:latin typeface="Arial"/>
              </a:rPr>
              <a:t> 15 </a:t>
            </a:r>
            <a:r>
              <a:rPr lang="fi-FI" sz="2000" b="0" strike="noStrike" spc="-1" dirty="0">
                <a:latin typeface="Symbol"/>
              </a:rPr>
              <a:t>m</a:t>
            </a:r>
            <a:r>
              <a:rPr lang="fi-FI" sz="2000" b="0" strike="noStrike" spc="-1" dirty="0">
                <a:latin typeface="Arial"/>
              </a:rPr>
              <a:t>m (long-</a:t>
            </a:r>
            <a:r>
              <a:rPr lang="fi-FI" sz="2000" b="0" strike="noStrike" spc="-1" dirty="0" err="1">
                <a:latin typeface="Arial"/>
              </a:rPr>
              <a:t>wave</a:t>
            </a:r>
            <a:r>
              <a:rPr lang="fi-FI" sz="2000" b="0" strike="noStrike" spc="-1" dirty="0">
                <a:latin typeface="Arial"/>
              </a:rPr>
              <a:t> IR </a:t>
            </a:r>
            <a:r>
              <a:rPr lang="fi-FI" sz="2000" b="0" strike="noStrike" spc="-1" dirty="0" err="1">
                <a:latin typeface="Arial"/>
              </a:rPr>
              <a:t>sounding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band</a:t>
            </a:r>
            <a:endParaRPr lang="fi-FI" sz="2000" b="0" strike="noStrike" spc="-1" dirty="0">
              <a:latin typeface="Arial"/>
            </a:endParaRPr>
          </a:p>
          <a:p>
            <a:pPr marL="252000" indent="-46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fi-FI" sz="2000" b="0" strike="noStrike" spc="-1" dirty="0">
                <a:latin typeface="Arial"/>
              </a:rPr>
              <a:t>– Rank O-B </a:t>
            </a:r>
            <a:r>
              <a:rPr lang="fi-FI" sz="2000" b="0" strike="noStrike" spc="-1" dirty="0" err="1">
                <a:latin typeface="Arial"/>
              </a:rPr>
              <a:t>departures</a:t>
            </a:r>
            <a:r>
              <a:rPr lang="fi-FI" sz="2000" b="0" strike="noStrike" spc="-1" dirty="0">
                <a:latin typeface="Arial"/>
              </a:rPr>
              <a:t> in </a:t>
            </a:r>
            <a:r>
              <a:rPr lang="fi-FI" sz="2000" b="0" strike="noStrike" spc="-1" dirty="0" err="1">
                <a:latin typeface="Arial"/>
              </a:rPr>
              <a:t>vertical</a:t>
            </a:r>
            <a:r>
              <a:rPr lang="fi-FI" sz="2000" b="0" strike="noStrike" spc="-1" dirty="0">
                <a:latin typeface="Arial"/>
              </a:rPr>
              <a:t> and </a:t>
            </a:r>
            <a:r>
              <a:rPr lang="fi-FI" sz="2000" b="0" strike="noStrike" spc="-1" dirty="0" err="1">
                <a:latin typeface="Arial"/>
              </a:rPr>
              <a:t>apply</a:t>
            </a:r>
            <a:r>
              <a:rPr lang="fi-FI" sz="2000" b="0" strike="noStrike" spc="-1" dirty="0">
                <a:latin typeface="Arial"/>
              </a:rPr>
              <a:t> a </a:t>
            </a:r>
            <a:r>
              <a:rPr lang="fi-FI" sz="2000" b="0" strike="noStrike" spc="-1" dirty="0" err="1">
                <a:latin typeface="Arial"/>
              </a:rPr>
              <a:t>smoothing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filter</a:t>
            </a:r>
            <a:endParaRPr lang="fi-FI" sz="2000" b="0" strike="noStrike" spc="-1" dirty="0">
              <a:latin typeface="Arial"/>
            </a:endParaRPr>
          </a:p>
          <a:p>
            <a:pPr marL="252000" indent="-46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fi-FI" sz="2000" b="0" strike="noStrike" spc="-1" dirty="0">
                <a:latin typeface="Arial"/>
              </a:rPr>
              <a:t>– </a:t>
            </a:r>
            <a:r>
              <a:rPr lang="fi-FI" sz="2000" b="0" strike="noStrike" spc="-1" dirty="0" err="1">
                <a:latin typeface="Arial"/>
              </a:rPr>
              <a:t>Find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the</a:t>
            </a:r>
            <a:r>
              <a:rPr lang="fi-FI" sz="2000" b="0" strike="noStrike" spc="-1" dirty="0">
                <a:latin typeface="Arial"/>
              </a:rPr>
              <a:t> ”</a:t>
            </a:r>
            <a:r>
              <a:rPr lang="fi-FI" sz="2000" b="0" strike="noStrike" spc="-1" dirty="0" err="1">
                <a:latin typeface="Arial"/>
              </a:rPr>
              <a:t>breaking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point</a:t>
            </a:r>
            <a:r>
              <a:rPr lang="fi-FI" sz="2000" b="0" strike="noStrike" spc="-1" dirty="0">
                <a:latin typeface="Arial"/>
              </a:rPr>
              <a:t>” </a:t>
            </a:r>
            <a:r>
              <a:rPr lang="fi-FI" sz="2000" b="0" strike="noStrike" spc="-1" dirty="0" err="1">
                <a:latin typeface="Arial"/>
              </a:rPr>
              <a:t>that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marks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the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distinction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between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clear</a:t>
            </a:r>
            <a:r>
              <a:rPr lang="fi-FI" sz="2000" b="0" strike="noStrike" spc="-1" dirty="0">
                <a:latin typeface="Arial"/>
              </a:rPr>
              <a:t> and </a:t>
            </a:r>
            <a:r>
              <a:rPr lang="fi-FI" sz="2000" b="0" strike="noStrike" spc="-1" dirty="0" err="1">
                <a:latin typeface="Arial"/>
              </a:rPr>
              <a:t>cloud-affected</a:t>
            </a:r>
            <a:r>
              <a:rPr lang="fi-FI" sz="2000" b="0" strike="noStrike" spc="-1" dirty="0">
                <a:latin typeface="Arial"/>
              </a:rPr>
              <a:t> </a:t>
            </a:r>
            <a:r>
              <a:rPr lang="fi-FI" sz="2000" b="0" strike="noStrike" spc="-1" dirty="0" err="1">
                <a:latin typeface="Arial"/>
              </a:rPr>
              <a:t>channels</a:t>
            </a:r>
            <a:endParaRPr lang="fi-FI" sz="2000" b="0" strike="noStrike" spc="-1" dirty="0">
              <a:latin typeface="Arial"/>
            </a:endParaRPr>
          </a:p>
          <a:p>
            <a:pPr marL="252000" indent="-468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i-FI" sz="2000" b="0" strike="noStrike" spc="-1" dirty="0">
              <a:latin typeface="Arial"/>
            </a:endParaRPr>
          </a:p>
          <a:p>
            <a:pPr marL="252000" indent="-46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fi-FI" sz="2000" b="1" strike="noStrike" spc="-1" dirty="0">
                <a:solidFill>
                  <a:srgbClr val="2A6099"/>
                </a:solidFill>
                <a:latin typeface="Arial"/>
              </a:rPr>
              <a:t>– For </a:t>
            </a:r>
            <a:r>
              <a:rPr lang="fi-FI" sz="2000" b="1" strike="noStrike" spc="-1" dirty="0" err="1">
                <a:solidFill>
                  <a:srgbClr val="2A6099"/>
                </a:solidFill>
                <a:latin typeface="Arial"/>
              </a:rPr>
              <a:t>best</a:t>
            </a:r>
            <a:r>
              <a:rPr lang="fi-FI" sz="2000" b="1" strike="noStrike" spc="-1" dirty="0">
                <a:solidFill>
                  <a:srgbClr val="2A6099"/>
                </a:solidFill>
                <a:latin typeface="Arial"/>
              </a:rPr>
              <a:t> </a:t>
            </a:r>
            <a:r>
              <a:rPr lang="fi-FI" sz="2000" b="1" strike="noStrike" spc="-1" dirty="0" err="1">
                <a:solidFill>
                  <a:srgbClr val="2A6099"/>
                </a:solidFill>
                <a:latin typeface="Arial"/>
              </a:rPr>
              <a:t>results</a:t>
            </a:r>
            <a:r>
              <a:rPr lang="fi-FI" sz="2000" b="1" strike="noStrike" spc="-1" dirty="0">
                <a:solidFill>
                  <a:srgbClr val="2A6099"/>
                </a:solidFill>
                <a:latin typeface="Arial"/>
              </a:rPr>
              <a:t> </a:t>
            </a:r>
            <a:r>
              <a:rPr lang="fi-FI" sz="2000" b="1" strike="noStrike" spc="-1" dirty="0" err="1">
                <a:solidFill>
                  <a:srgbClr val="2A6099"/>
                </a:solidFill>
                <a:latin typeface="Arial"/>
              </a:rPr>
              <a:t>do</a:t>
            </a:r>
            <a:r>
              <a:rPr lang="fi-FI" sz="2000" b="1" strike="noStrike" spc="-1" dirty="0">
                <a:solidFill>
                  <a:srgbClr val="2A6099"/>
                </a:solidFill>
                <a:latin typeface="Arial"/>
              </a:rPr>
              <a:t> </a:t>
            </a:r>
            <a:r>
              <a:rPr lang="fi-FI" sz="2000" b="1" strike="noStrike" spc="-1" dirty="0" err="1">
                <a:solidFill>
                  <a:srgbClr val="2A6099"/>
                </a:solidFill>
                <a:latin typeface="Arial"/>
              </a:rPr>
              <a:t>this</a:t>
            </a:r>
            <a:r>
              <a:rPr lang="fi-FI" sz="2000" b="1" strike="noStrike" spc="-1" dirty="0">
                <a:solidFill>
                  <a:srgbClr val="2A6099"/>
                </a:solidFill>
                <a:latin typeface="Arial"/>
              </a:rPr>
              <a:t> </a:t>
            </a:r>
            <a:r>
              <a:rPr lang="fi-FI" sz="2000" b="1" strike="noStrike" spc="-1" dirty="0" err="1">
                <a:solidFill>
                  <a:srgbClr val="2A6099"/>
                </a:solidFill>
                <a:latin typeface="Arial"/>
              </a:rPr>
              <a:t>with</a:t>
            </a:r>
            <a:r>
              <a:rPr lang="fi-FI" sz="2000" b="1" strike="noStrike" spc="-1" dirty="0">
                <a:solidFill>
                  <a:srgbClr val="2A6099"/>
                </a:solidFill>
                <a:latin typeface="Arial"/>
              </a:rPr>
              <a:t> </a:t>
            </a:r>
            <a:r>
              <a:rPr lang="fi-FI" sz="2000" b="1" strike="noStrike" spc="-1" dirty="0" err="1">
                <a:solidFill>
                  <a:srgbClr val="2A6099"/>
                </a:solidFill>
                <a:latin typeface="Arial"/>
              </a:rPr>
              <a:t>bias-corrected</a:t>
            </a:r>
            <a:r>
              <a:rPr lang="fi-FI" sz="2000" b="1" strike="noStrike" spc="-1" dirty="0">
                <a:solidFill>
                  <a:srgbClr val="2A6099"/>
                </a:solidFill>
                <a:latin typeface="Arial"/>
              </a:rPr>
              <a:t> O-B </a:t>
            </a:r>
            <a:r>
              <a:rPr lang="fi-FI" sz="2000" b="1" strike="noStrike" spc="-1" dirty="0" err="1">
                <a:solidFill>
                  <a:srgbClr val="2A6099"/>
                </a:solidFill>
                <a:latin typeface="Arial"/>
              </a:rPr>
              <a:t>departure</a:t>
            </a:r>
            <a:r>
              <a:rPr lang="fi-FI" sz="2000" b="1" strike="noStrike" spc="-1" dirty="0">
                <a:solidFill>
                  <a:srgbClr val="2A6099"/>
                </a:solidFill>
                <a:latin typeface="Arial"/>
              </a:rPr>
              <a:t> data!</a:t>
            </a:r>
            <a:endParaRPr lang="fi-FI" sz="2000" b="0" strike="noStrike" spc="-1" dirty="0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 rot="21480000">
            <a:off x="5494320" y="5108576"/>
            <a:ext cx="6138000" cy="1290240"/>
          </a:xfrm>
          <a:prstGeom prst="ellipse">
            <a:avLst/>
          </a:prstGeom>
          <a:noFill/>
          <a:ln w="1836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Picture 163"/>
          <p:cNvPicPr/>
          <p:nvPr/>
        </p:nvPicPr>
        <p:blipFill>
          <a:blip r:embed="rId2"/>
          <a:srcRect l="5896" t="14347" r="8111" b="6624"/>
          <a:stretch/>
        </p:blipFill>
        <p:spPr>
          <a:xfrm>
            <a:off x="365760" y="1910520"/>
            <a:ext cx="5047560" cy="3584520"/>
          </a:xfrm>
          <a:prstGeom prst="rect">
            <a:avLst/>
          </a:prstGeom>
          <a:ln>
            <a:noFill/>
          </a:ln>
        </p:spPr>
      </p:pic>
      <p:sp>
        <p:nvSpPr>
          <p:cNvPr id="165" name="Line 4"/>
          <p:cNvSpPr/>
          <p:nvPr/>
        </p:nvSpPr>
        <p:spPr>
          <a:xfrm>
            <a:off x="842760" y="1874520"/>
            <a:ext cx="2523600" cy="0"/>
          </a:xfrm>
          <a:prstGeom prst="line">
            <a:avLst/>
          </a:prstGeom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TextShape 5"/>
          <p:cNvSpPr txBox="1"/>
          <p:nvPr/>
        </p:nvSpPr>
        <p:spPr>
          <a:xfrm>
            <a:off x="842400" y="1485360"/>
            <a:ext cx="15354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600" b="0" strike="noStrike" spc="-1">
                <a:solidFill>
                  <a:srgbClr val="2A6099"/>
                </a:solidFill>
                <a:latin typeface="Arial"/>
              </a:rPr>
              <a:t>Clear channels</a:t>
            </a:r>
            <a:endParaRPr lang="fi-FI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Line 6"/>
          <p:cNvSpPr/>
          <p:nvPr/>
        </p:nvSpPr>
        <p:spPr>
          <a:xfrm>
            <a:off x="3366360" y="1870920"/>
            <a:ext cx="1974960" cy="0"/>
          </a:xfrm>
          <a:prstGeom prst="line">
            <a:avLst/>
          </a:prstGeom>
          <a:ln w="36720">
            <a:solidFill>
              <a:srgbClr val="80008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TextShape 7"/>
          <p:cNvSpPr txBox="1"/>
          <p:nvPr/>
        </p:nvSpPr>
        <p:spPr>
          <a:xfrm>
            <a:off x="3470760" y="1481400"/>
            <a:ext cx="1683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600" b="0" strike="noStrike" spc="-1">
                <a:solidFill>
                  <a:srgbClr val="800080"/>
                </a:solidFill>
                <a:latin typeface="Arial"/>
              </a:rPr>
              <a:t>Cloudy channels</a:t>
            </a:r>
            <a:endParaRPr lang="fi-FI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57200" y="18288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i-FI" sz="2800" b="1" strike="noStrike" spc="-1">
                <a:solidFill>
                  <a:srgbClr val="303193"/>
                </a:solidFill>
                <a:latin typeface="Arial Black"/>
              </a:rPr>
              <a:t>The challenge of Variational bias correction (VarBC)</a:t>
            </a:r>
          </a:p>
        </p:txBody>
      </p:sp>
      <p:pic>
        <p:nvPicPr>
          <p:cNvPr id="170" name="Picture 169"/>
          <p:cNvPicPr/>
          <p:nvPr/>
        </p:nvPicPr>
        <p:blipFill>
          <a:blip r:embed="rId2"/>
          <a:srcRect t="48112" b="987"/>
          <a:stretch/>
        </p:blipFill>
        <p:spPr>
          <a:xfrm>
            <a:off x="3257280" y="1568880"/>
            <a:ext cx="6400800" cy="2505600"/>
          </a:xfrm>
          <a:prstGeom prst="rect">
            <a:avLst/>
          </a:prstGeom>
          <a:ln>
            <a:noFill/>
          </a:ln>
        </p:spPr>
      </p:pic>
      <p:sp>
        <p:nvSpPr>
          <p:cNvPr id="171" name="CustomShape 2"/>
          <p:cNvSpPr/>
          <p:nvPr/>
        </p:nvSpPr>
        <p:spPr>
          <a:xfrm rot="180000">
            <a:off x="6700680" y="2241000"/>
            <a:ext cx="1978200" cy="610200"/>
          </a:xfrm>
          <a:prstGeom prst="ellipse">
            <a:avLst/>
          </a:prstGeom>
          <a:noFill/>
          <a:ln w="183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Line 3"/>
          <p:cNvSpPr/>
          <p:nvPr/>
        </p:nvSpPr>
        <p:spPr>
          <a:xfrm flipV="1">
            <a:off x="6192360" y="2757960"/>
            <a:ext cx="859680" cy="1426320"/>
          </a:xfrm>
          <a:prstGeom prst="line">
            <a:avLst/>
          </a:prstGeom>
          <a:ln w="18360">
            <a:solidFill>
              <a:srgbClr val="80008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4"/>
          <p:cNvSpPr/>
          <p:nvPr/>
        </p:nvSpPr>
        <p:spPr>
          <a:xfrm>
            <a:off x="4119120" y="1182888"/>
            <a:ext cx="4937760" cy="36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TextShape 5"/>
          <p:cNvSpPr txBox="1"/>
          <p:nvPr/>
        </p:nvSpPr>
        <p:spPr>
          <a:xfrm>
            <a:off x="3888360" y="983808"/>
            <a:ext cx="2184120" cy="65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fi-FI" sz="2000" b="0" i="1" u="sng" strike="noStrike" spc="-1" dirty="0" err="1">
                <a:solidFill>
                  <a:srgbClr val="000000"/>
                </a:solidFill>
                <a:uFillTx/>
                <a:latin typeface="Arial"/>
              </a:rPr>
              <a:t>Before</a:t>
            </a:r>
            <a:r>
              <a:rPr lang="fi-FI" sz="20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2000" b="0" i="1" strike="noStrike" spc="-1" dirty="0" err="1">
                <a:solidFill>
                  <a:srgbClr val="000000"/>
                </a:solidFill>
                <a:latin typeface="Arial"/>
              </a:rPr>
              <a:t>correcting</a:t>
            </a:r>
            <a:r>
              <a:rPr lang="fi-FI" sz="2000" b="0" i="1" strike="noStrike" spc="-1" dirty="0">
                <a:solidFill>
                  <a:srgbClr val="000000"/>
                </a:solidFill>
                <a:latin typeface="Arial"/>
              </a:rPr>
              <a:t> for </a:t>
            </a:r>
            <a:r>
              <a:rPr lang="fi-FI" sz="2000" b="0" i="1" strike="noStrike" spc="-1" dirty="0" err="1">
                <a:solidFill>
                  <a:srgbClr val="000000"/>
                </a:solidFill>
                <a:latin typeface="Arial"/>
              </a:rPr>
              <a:t>bias</a:t>
            </a:r>
            <a:endParaRPr lang="fi-FI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TextShape 6"/>
          <p:cNvSpPr txBox="1"/>
          <p:nvPr/>
        </p:nvSpPr>
        <p:spPr>
          <a:xfrm>
            <a:off x="7139520" y="983808"/>
            <a:ext cx="2097360" cy="65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fi-FI" sz="2000" b="0" i="1" u="sng" strike="noStrike" spc="-1" dirty="0" err="1">
                <a:solidFill>
                  <a:srgbClr val="000000"/>
                </a:solidFill>
                <a:uFillTx/>
                <a:latin typeface="Arial"/>
              </a:rPr>
              <a:t>After</a:t>
            </a:r>
            <a:r>
              <a:rPr lang="fi-FI" sz="20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2000" b="0" i="1" strike="noStrike" spc="-1" dirty="0" err="1">
                <a:solidFill>
                  <a:srgbClr val="000000"/>
                </a:solidFill>
                <a:latin typeface="Arial"/>
              </a:rPr>
              <a:t>correcting</a:t>
            </a:r>
            <a:r>
              <a:rPr lang="fi-FI" sz="2000" b="0" i="1" strike="noStrike" spc="-1" dirty="0">
                <a:solidFill>
                  <a:srgbClr val="000000"/>
                </a:solidFill>
                <a:latin typeface="Arial"/>
              </a:rPr>
              <a:t> for </a:t>
            </a:r>
            <a:r>
              <a:rPr lang="fi-FI" sz="2000" b="0" i="1" strike="noStrike" spc="-1" dirty="0" err="1">
                <a:solidFill>
                  <a:srgbClr val="000000"/>
                </a:solidFill>
                <a:latin typeface="Arial"/>
              </a:rPr>
              <a:t>bias</a:t>
            </a:r>
            <a:endParaRPr lang="fi-FI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CustomShape 7"/>
          <p:cNvSpPr/>
          <p:nvPr/>
        </p:nvSpPr>
        <p:spPr>
          <a:xfrm rot="540000">
            <a:off x="3204360" y="1838880"/>
            <a:ext cx="2493000" cy="781920"/>
          </a:xfrm>
          <a:prstGeom prst="ellipse">
            <a:avLst/>
          </a:prstGeom>
          <a:noFill/>
          <a:ln w="18360">
            <a:solidFill>
              <a:srgbClr val="800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TextShape 8"/>
          <p:cNvSpPr txBox="1"/>
          <p:nvPr/>
        </p:nvSpPr>
        <p:spPr>
          <a:xfrm>
            <a:off x="4860360" y="4176720"/>
            <a:ext cx="6659640" cy="657000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lIns="90000" tIns="45000" rIns="90000" bIns="45000">
            <a:noAutofit/>
          </a:bodyPr>
          <a:lstStyle/>
          <a:p>
            <a:r>
              <a:rPr lang="fi-FI" sz="2000" b="0" strike="noStrike" spc="-1">
                <a:solidFill>
                  <a:srgbClr val="800080"/>
                </a:solidFill>
                <a:latin typeface="Arial"/>
              </a:rPr>
              <a:t>Uncorrected statistics are similar at all analysis hours …</a:t>
            </a:r>
            <a:endParaRPr lang="fi-FI" sz="2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fi-FI" sz="2000" b="0" strike="noStrike" spc="-1">
                <a:solidFill>
                  <a:srgbClr val="800080"/>
                </a:solidFill>
                <a:latin typeface="Arial"/>
              </a:rPr>
              <a:t>… </a:t>
            </a:r>
            <a:r>
              <a:rPr lang="fi-FI" sz="2000" b="0" i="1" strike="noStrike" spc="-1">
                <a:solidFill>
                  <a:srgbClr val="800080"/>
                </a:solidFill>
                <a:latin typeface="Arial"/>
              </a:rPr>
              <a:t>but bias-corrected statistics are not</a:t>
            </a:r>
            <a:endParaRPr lang="fi-FI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Line 9"/>
          <p:cNvSpPr/>
          <p:nvPr/>
        </p:nvSpPr>
        <p:spPr>
          <a:xfrm flipH="1" flipV="1">
            <a:off x="4546440" y="2648520"/>
            <a:ext cx="1307520" cy="1536120"/>
          </a:xfrm>
          <a:prstGeom prst="line">
            <a:avLst/>
          </a:prstGeom>
          <a:ln w="18360">
            <a:solidFill>
              <a:srgbClr val="80008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TextShape 10"/>
          <p:cNvSpPr txBox="1"/>
          <p:nvPr/>
        </p:nvSpPr>
        <p:spPr>
          <a:xfrm>
            <a:off x="1749600" y="5153040"/>
            <a:ext cx="8870760" cy="786960"/>
          </a:xfrm>
          <a:prstGeom prst="rect">
            <a:avLst/>
          </a:prstGeom>
          <a:solidFill>
            <a:srgbClr val="DEE6EF"/>
          </a:solidFill>
          <a:ln>
            <a:noFill/>
          </a:ln>
          <a:effectLst>
            <a:outerShdw dist="103350" dir="2700000">
              <a:srgbClr val="808080"/>
            </a:outerShdw>
          </a:effectLst>
        </p:spPr>
        <p:txBody>
          <a:bodyPr lIns="90000" tIns="45000" rIns="90000" bIns="45000">
            <a:noAutofit/>
          </a:bodyPr>
          <a:lstStyle/>
          <a:p>
            <a:pPr marL="324000" indent="-576000"/>
            <a:r>
              <a:rPr lang="fi-FI" sz="2400" b="0" strike="noStrike" spc="-1" dirty="0">
                <a:solidFill>
                  <a:srgbClr val="000000"/>
                </a:solidFill>
                <a:latin typeface="Arial"/>
              </a:rPr>
              <a:t>→How to </a:t>
            </a:r>
            <a:r>
              <a:rPr lang="fi-FI" sz="2400" b="0" strike="noStrike" spc="-1" dirty="0" err="1">
                <a:solidFill>
                  <a:srgbClr val="000000"/>
                </a:solidFill>
                <a:latin typeface="Arial"/>
              </a:rPr>
              <a:t>prevent</a:t>
            </a:r>
            <a:r>
              <a:rPr lang="fi-FI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2400" b="0" strike="noStrike" spc="-1" dirty="0" err="1">
                <a:solidFill>
                  <a:srgbClr val="000000"/>
                </a:solidFill>
                <a:latin typeface="Arial"/>
              </a:rPr>
              <a:t>VarBC</a:t>
            </a:r>
            <a:r>
              <a:rPr lang="fi-FI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2400" b="0" strike="noStrike" spc="-1" dirty="0" err="1">
                <a:solidFill>
                  <a:srgbClr val="000000"/>
                </a:solidFill>
                <a:latin typeface="Arial"/>
              </a:rPr>
              <a:t>from</a:t>
            </a:r>
            <a:r>
              <a:rPr lang="fi-FI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2400" b="0" strike="noStrike" spc="-1" dirty="0" err="1">
                <a:solidFill>
                  <a:srgbClr val="000000"/>
                </a:solidFill>
                <a:latin typeface="Arial"/>
              </a:rPr>
              <a:t>correcting</a:t>
            </a:r>
            <a:r>
              <a:rPr lang="fi-FI" sz="2400" b="0" strike="noStrike" spc="-1" dirty="0">
                <a:solidFill>
                  <a:srgbClr val="000000"/>
                </a:solidFill>
                <a:latin typeface="Arial"/>
              </a:rPr>
              <a:t> for </a:t>
            </a:r>
            <a:r>
              <a:rPr lang="fi-FI" sz="2400" b="0" strike="noStrike" spc="-1" dirty="0" err="1">
                <a:solidFill>
                  <a:srgbClr val="000000"/>
                </a:solidFill>
                <a:latin typeface="Arial"/>
              </a:rPr>
              <a:t>background-model</a:t>
            </a:r>
            <a:r>
              <a:rPr lang="fi-FI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2400" b="0" strike="noStrike" spc="-1" dirty="0" err="1">
                <a:solidFill>
                  <a:srgbClr val="000000"/>
                </a:solidFill>
                <a:latin typeface="Arial"/>
              </a:rPr>
              <a:t>bias</a:t>
            </a:r>
            <a:r>
              <a:rPr lang="fi-FI" sz="2400" b="0" strike="noStrike" spc="-1" dirty="0">
                <a:solidFill>
                  <a:srgbClr val="000000"/>
                </a:solidFill>
                <a:latin typeface="Arial"/>
              </a:rPr>
              <a:t> in a </a:t>
            </a:r>
            <a:r>
              <a:rPr lang="fi-FI" sz="2400" b="0" strike="noStrike" spc="-1" dirty="0" err="1">
                <a:solidFill>
                  <a:srgbClr val="000000"/>
                </a:solidFill>
                <a:latin typeface="Arial"/>
              </a:rPr>
              <a:t>limited-area</a:t>
            </a:r>
            <a:r>
              <a:rPr lang="fi-FI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2400" b="0" strike="noStrike" spc="-1" dirty="0" err="1">
                <a:solidFill>
                  <a:srgbClr val="000000"/>
                </a:solidFill>
                <a:latin typeface="Arial"/>
              </a:rPr>
              <a:t>model</a:t>
            </a:r>
            <a:r>
              <a:rPr lang="fi-FI" sz="2400" b="0" strike="noStrike" spc="-1" dirty="0">
                <a:solidFill>
                  <a:srgbClr val="000000"/>
                </a:solidFill>
                <a:latin typeface="Arial"/>
              </a:rPr>
              <a:t> ?</a:t>
            </a:r>
            <a:endParaRPr lang="fi-FI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Line 11"/>
          <p:cNvSpPr/>
          <p:nvPr/>
        </p:nvSpPr>
        <p:spPr>
          <a:xfrm flipV="1">
            <a:off x="2626200" y="2196000"/>
            <a:ext cx="650160" cy="182520"/>
          </a:xfrm>
          <a:prstGeom prst="line">
            <a:avLst/>
          </a:prstGeom>
          <a:ln w="18360">
            <a:solidFill>
              <a:srgbClr val="80008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TextShape 12"/>
          <p:cNvSpPr txBox="1"/>
          <p:nvPr/>
        </p:nvSpPr>
        <p:spPr>
          <a:xfrm>
            <a:off x="612360" y="2262240"/>
            <a:ext cx="2016000" cy="941760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lIns="90000" tIns="45000" rIns="90000" bIns="45000">
            <a:noAutofit/>
          </a:bodyPr>
          <a:lstStyle/>
          <a:p>
            <a:r>
              <a:rPr lang="fi-FI" sz="2000" b="0" strike="noStrike" spc="-1">
                <a:solidFill>
                  <a:srgbClr val="800080"/>
                </a:solidFill>
                <a:latin typeface="Arial"/>
              </a:rPr>
              <a:t>Up to 4K bias on stratospheric channels</a:t>
            </a:r>
            <a:endParaRPr lang="fi-FI" sz="2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326880"/>
            <a:ext cx="11494800" cy="54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i-FI" sz="2800" b="1" strike="noStrike" spc="-1">
                <a:solidFill>
                  <a:srgbClr val="303193"/>
                </a:solidFill>
                <a:latin typeface="Arial Black"/>
              </a:rPr>
              <a:t>Analysis-hour specific sets of VarBC coefficients</a:t>
            </a:r>
            <a:br/>
            <a:r>
              <a:rPr lang="fi-FI" sz="2400" b="0" strike="noStrike" spc="-1">
                <a:solidFill>
                  <a:srgbClr val="303193"/>
                </a:solidFill>
                <a:latin typeface="Arial Black"/>
              </a:rPr>
              <a:t>(as it stands in the MetCoOp system)</a:t>
            </a:r>
            <a:endParaRPr lang="fi-FI" sz="2400" b="1" strike="noStrike" spc="-1">
              <a:solidFill>
                <a:srgbClr val="303193"/>
              </a:solidFill>
              <a:latin typeface="Arial Black"/>
            </a:endParaRPr>
          </a:p>
        </p:txBody>
      </p:sp>
      <p:sp>
        <p:nvSpPr>
          <p:cNvPr id="183" name="Line 2"/>
          <p:cNvSpPr/>
          <p:nvPr/>
        </p:nvSpPr>
        <p:spPr>
          <a:xfrm>
            <a:off x="3314160" y="5355000"/>
            <a:ext cx="3466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3"/>
          <p:cNvSpPr/>
          <p:nvPr/>
        </p:nvSpPr>
        <p:spPr>
          <a:xfrm>
            <a:off x="3340800" y="5583240"/>
            <a:ext cx="320040" cy="182880"/>
          </a:xfrm>
          <a:custGeom>
            <a:avLst/>
            <a:gdLst/>
            <a:ahLst/>
            <a:cxnLst/>
            <a:rect l="0" t="0" r="r" b="b"/>
            <a:pathLst>
              <a:path w="890" h="510">
                <a:moveTo>
                  <a:pt x="222" y="0"/>
                </a:moveTo>
                <a:lnTo>
                  <a:pt x="222" y="381"/>
                </a:lnTo>
                <a:lnTo>
                  <a:pt x="0" y="381"/>
                </a:lnTo>
                <a:lnTo>
                  <a:pt x="444" y="509"/>
                </a:lnTo>
                <a:lnTo>
                  <a:pt x="889" y="381"/>
                </a:lnTo>
                <a:lnTo>
                  <a:pt x="667" y="381"/>
                </a:lnTo>
                <a:lnTo>
                  <a:pt x="667" y="0"/>
                </a:lnTo>
                <a:lnTo>
                  <a:pt x="222" y="0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TextShape 4"/>
          <p:cNvSpPr txBox="1"/>
          <p:nvPr/>
        </p:nvSpPr>
        <p:spPr>
          <a:xfrm>
            <a:off x="3696840" y="4863600"/>
            <a:ext cx="5951160" cy="126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</a:rPr>
              <a:t>Including active use of Metop satellites</a:t>
            </a:r>
            <a:endParaRPr lang="fi-FI" sz="18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</a:rPr>
              <a:t>Background field information in 3-hourly cycling</a:t>
            </a:r>
            <a:endParaRPr lang="fi-FI" sz="18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"/>
              </a:rPr>
              <a:t>Background VarBC information in </a:t>
            </a:r>
            <a:r>
              <a:rPr lang="fi-FI" sz="1800" b="1" strike="noStrike" spc="-1">
                <a:solidFill>
                  <a:srgbClr val="000000"/>
                </a:solidFill>
                <a:latin typeface="Arial"/>
              </a:rPr>
              <a:t>24-hourly cycling</a:t>
            </a:r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3234600" y="4941360"/>
            <a:ext cx="484560" cy="27432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6"/>
          <p:cNvSpPr/>
          <p:nvPr/>
        </p:nvSpPr>
        <p:spPr>
          <a:xfrm>
            <a:off x="1974960" y="1369080"/>
            <a:ext cx="8229600" cy="336096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7"/>
          <p:cNvSpPr/>
          <p:nvPr/>
        </p:nvSpPr>
        <p:spPr>
          <a:xfrm>
            <a:off x="3193200" y="2731680"/>
            <a:ext cx="55368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TextShape 8"/>
          <p:cNvSpPr txBox="1"/>
          <p:nvPr/>
        </p:nvSpPr>
        <p:spPr>
          <a:xfrm>
            <a:off x="3145320" y="27453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12/00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CustomShape 9"/>
          <p:cNvSpPr/>
          <p:nvPr/>
        </p:nvSpPr>
        <p:spPr>
          <a:xfrm>
            <a:off x="3193200" y="1940040"/>
            <a:ext cx="55368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10"/>
          <p:cNvSpPr/>
          <p:nvPr/>
        </p:nvSpPr>
        <p:spPr>
          <a:xfrm>
            <a:off x="9286200" y="194004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11"/>
          <p:cNvSpPr/>
          <p:nvPr/>
        </p:nvSpPr>
        <p:spPr>
          <a:xfrm>
            <a:off x="8413200" y="194004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12"/>
          <p:cNvSpPr/>
          <p:nvPr/>
        </p:nvSpPr>
        <p:spPr>
          <a:xfrm>
            <a:off x="7545240" y="1940040"/>
            <a:ext cx="55404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13"/>
          <p:cNvSpPr/>
          <p:nvPr/>
        </p:nvSpPr>
        <p:spPr>
          <a:xfrm>
            <a:off x="6674760" y="194004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14"/>
          <p:cNvSpPr/>
          <p:nvPr/>
        </p:nvSpPr>
        <p:spPr>
          <a:xfrm>
            <a:off x="5804280" y="194004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5"/>
          <p:cNvSpPr/>
          <p:nvPr/>
        </p:nvSpPr>
        <p:spPr>
          <a:xfrm>
            <a:off x="4933800" y="1940040"/>
            <a:ext cx="55404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16"/>
          <p:cNvSpPr/>
          <p:nvPr/>
        </p:nvSpPr>
        <p:spPr>
          <a:xfrm>
            <a:off x="4063680" y="1940040"/>
            <a:ext cx="55368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7"/>
          <p:cNvSpPr/>
          <p:nvPr/>
        </p:nvSpPr>
        <p:spPr>
          <a:xfrm>
            <a:off x="9286200" y="273168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8"/>
          <p:cNvSpPr/>
          <p:nvPr/>
        </p:nvSpPr>
        <p:spPr>
          <a:xfrm>
            <a:off x="8413200" y="273168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9"/>
          <p:cNvSpPr/>
          <p:nvPr/>
        </p:nvSpPr>
        <p:spPr>
          <a:xfrm>
            <a:off x="7545240" y="2731680"/>
            <a:ext cx="55404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20"/>
          <p:cNvSpPr/>
          <p:nvPr/>
        </p:nvSpPr>
        <p:spPr>
          <a:xfrm>
            <a:off x="6674760" y="273168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21"/>
          <p:cNvSpPr/>
          <p:nvPr/>
        </p:nvSpPr>
        <p:spPr>
          <a:xfrm>
            <a:off x="5804280" y="273168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22"/>
          <p:cNvSpPr/>
          <p:nvPr/>
        </p:nvSpPr>
        <p:spPr>
          <a:xfrm>
            <a:off x="4933800" y="2731680"/>
            <a:ext cx="55404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3"/>
          <p:cNvSpPr/>
          <p:nvPr/>
        </p:nvSpPr>
        <p:spPr>
          <a:xfrm>
            <a:off x="4063680" y="2731680"/>
            <a:ext cx="55368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24"/>
          <p:cNvSpPr/>
          <p:nvPr/>
        </p:nvSpPr>
        <p:spPr>
          <a:xfrm>
            <a:off x="3193200" y="3523320"/>
            <a:ext cx="55368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25"/>
          <p:cNvSpPr/>
          <p:nvPr/>
        </p:nvSpPr>
        <p:spPr>
          <a:xfrm>
            <a:off x="9286200" y="352332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26"/>
          <p:cNvSpPr/>
          <p:nvPr/>
        </p:nvSpPr>
        <p:spPr>
          <a:xfrm>
            <a:off x="8413200" y="352332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27"/>
          <p:cNvSpPr/>
          <p:nvPr/>
        </p:nvSpPr>
        <p:spPr>
          <a:xfrm>
            <a:off x="7545240" y="3523320"/>
            <a:ext cx="55404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28"/>
          <p:cNvSpPr/>
          <p:nvPr/>
        </p:nvSpPr>
        <p:spPr>
          <a:xfrm>
            <a:off x="6674760" y="352332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29"/>
          <p:cNvSpPr/>
          <p:nvPr/>
        </p:nvSpPr>
        <p:spPr>
          <a:xfrm>
            <a:off x="5804280" y="352332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30"/>
          <p:cNvSpPr/>
          <p:nvPr/>
        </p:nvSpPr>
        <p:spPr>
          <a:xfrm>
            <a:off x="4933800" y="3523320"/>
            <a:ext cx="55404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31"/>
          <p:cNvSpPr/>
          <p:nvPr/>
        </p:nvSpPr>
        <p:spPr>
          <a:xfrm>
            <a:off x="4063680" y="3523320"/>
            <a:ext cx="55368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32"/>
          <p:cNvSpPr/>
          <p:nvPr/>
        </p:nvSpPr>
        <p:spPr>
          <a:xfrm>
            <a:off x="3193200" y="4314960"/>
            <a:ext cx="55368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33"/>
          <p:cNvSpPr/>
          <p:nvPr/>
        </p:nvSpPr>
        <p:spPr>
          <a:xfrm>
            <a:off x="9286200" y="431496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34"/>
          <p:cNvSpPr/>
          <p:nvPr/>
        </p:nvSpPr>
        <p:spPr>
          <a:xfrm>
            <a:off x="8413200" y="431496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35"/>
          <p:cNvSpPr/>
          <p:nvPr/>
        </p:nvSpPr>
        <p:spPr>
          <a:xfrm>
            <a:off x="7545240" y="4314960"/>
            <a:ext cx="55404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36"/>
          <p:cNvSpPr/>
          <p:nvPr/>
        </p:nvSpPr>
        <p:spPr>
          <a:xfrm>
            <a:off x="6674760" y="431496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37"/>
          <p:cNvSpPr/>
          <p:nvPr/>
        </p:nvSpPr>
        <p:spPr>
          <a:xfrm>
            <a:off x="5804280" y="4314960"/>
            <a:ext cx="554040" cy="316440"/>
          </a:xfrm>
          <a:prstGeom prst="rect">
            <a:avLst/>
          </a:prstGeom>
          <a:solidFill>
            <a:srgbClr val="81D41A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38"/>
          <p:cNvSpPr/>
          <p:nvPr/>
        </p:nvSpPr>
        <p:spPr>
          <a:xfrm>
            <a:off x="4933800" y="4314960"/>
            <a:ext cx="55404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39"/>
          <p:cNvSpPr/>
          <p:nvPr/>
        </p:nvSpPr>
        <p:spPr>
          <a:xfrm>
            <a:off x="4063680" y="4314960"/>
            <a:ext cx="553680" cy="316440"/>
          </a:xfrm>
          <a:prstGeom prst="rect">
            <a:avLst/>
          </a:prstGeom>
          <a:solidFill>
            <a:srgbClr val="CCCCC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Line 40"/>
          <p:cNvSpPr/>
          <p:nvPr/>
        </p:nvSpPr>
        <p:spPr>
          <a:xfrm>
            <a:off x="3763440" y="209808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Line 41"/>
          <p:cNvSpPr/>
          <p:nvPr/>
        </p:nvSpPr>
        <p:spPr>
          <a:xfrm>
            <a:off x="4633920" y="209808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Line 42"/>
          <p:cNvSpPr/>
          <p:nvPr/>
        </p:nvSpPr>
        <p:spPr>
          <a:xfrm>
            <a:off x="5504400" y="209808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Line 43"/>
          <p:cNvSpPr/>
          <p:nvPr/>
        </p:nvSpPr>
        <p:spPr>
          <a:xfrm>
            <a:off x="6374880" y="209808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Line 44"/>
          <p:cNvSpPr/>
          <p:nvPr/>
        </p:nvSpPr>
        <p:spPr>
          <a:xfrm>
            <a:off x="7245360" y="209808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Line 45"/>
          <p:cNvSpPr/>
          <p:nvPr/>
        </p:nvSpPr>
        <p:spPr>
          <a:xfrm>
            <a:off x="8115840" y="209808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Line 46"/>
          <p:cNvSpPr/>
          <p:nvPr/>
        </p:nvSpPr>
        <p:spPr>
          <a:xfrm>
            <a:off x="8985960" y="209808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Line 47"/>
          <p:cNvSpPr/>
          <p:nvPr/>
        </p:nvSpPr>
        <p:spPr>
          <a:xfrm>
            <a:off x="2876400" y="2890080"/>
            <a:ext cx="31644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48"/>
          <p:cNvSpPr/>
          <p:nvPr/>
        </p:nvSpPr>
        <p:spPr>
          <a:xfrm>
            <a:off x="4628160" y="289332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49"/>
          <p:cNvSpPr/>
          <p:nvPr/>
        </p:nvSpPr>
        <p:spPr>
          <a:xfrm>
            <a:off x="5498640" y="289332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Line 50"/>
          <p:cNvSpPr/>
          <p:nvPr/>
        </p:nvSpPr>
        <p:spPr>
          <a:xfrm>
            <a:off x="6369120" y="289332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Line 51"/>
          <p:cNvSpPr/>
          <p:nvPr/>
        </p:nvSpPr>
        <p:spPr>
          <a:xfrm>
            <a:off x="7239600" y="289332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Line 52"/>
          <p:cNvSpPr/>
          <p:nvPr/>
        </p:nvSpPr>
        <p:spPr>
          <a:xfrm>
            <a:off x="8110080" y="289332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Line 53"/>
          <p:cNvSpPr/>
          <p:nvPr/>
        </p:nvSpPr>
        <p:spPr>
          <a:xfrm>
            <a:off x="8980560" y="287748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Line 54"/>
          <p:cNvSpPr/>
          <p:nvPr/>
        </p:nvSpPr>
        <p:spPr>
          <a:xfrm>
            <a:off x="3752640" y="368784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Line 55"/>
          <p:cNvSpPr/>
          <p:nvPr/>
        </p:nvSpPr>
        <p:spPr>
          <a:xfrm>
            <a:off x="4623120" y="368784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Line 56"/>
          <p:cNvSpPr/>
          <p:nvPr/>
        </p:nvSpPr>
        <p:spPr>
          <a:xfrm>
            <a:off x="5493600" y="368784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Line 57"/>
          <p:cNvSpPr/>
          <p:nvPr/>
        </p:nvSpPr>
        <p:spPr>
          <a:xfrm>
            <a:off x="6364080" y="368784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Line 58"/>
          <p:cNvSpPr/>
          <p:nvPr/>
        </p:nvSpPr>
        <p:spPr>
          <a:xfrm>
            <a:off x="7234200" y="368784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Line 59"/>
          <p:cNvSpPr/>
          <p:nvPr/>
        </p:nvSpPr>
        <p:spPr>
          <a:xfrm>
            <a:off x="8104680" y="368784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Line 60"/>
          <p:cNvSpPr/>
          <p:nvPr/>
        </p:nvSpPr>
        <p:spPr>
          <a:xfrm>
            <a:off x="8975160" y="368784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Line 61"/>
          <p:cNvSpPr/>
          <p:nvPr/>
        </p:nvSpPr>
        <p:spPr>
          <a:xfrm>
            <a:off x="3746880" y="44733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Line 62"/>
          <p:cNvSpPr/>
          <p:nvPr/>
        </p:nvSpPr>
        <p:spPr>
          <a:xfrm>
            <a:off x="4617360" y="44733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Line 63"/>
          <p:cNvSpPr/>
          <p:nvPr/>
        </p:nvSpPr>
        <p:spPr>
          <a:xfrm>
            <a:off x="5487840" y="44733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Line 64"/>
          <p:cNvSpPr/>
          <p:nvPr/>
        </p:nvSpPr>
        <p:spPr>
          <a:xfrm>
            <a:off x="6358320" y="44733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Line 65"/>
          <p:cNvSpPr/>
          <p:nvPr/>
        </p:nvSpPr>
        <p:spPr>
          <a:xfrm>
            <a:off x="7228800" y="44733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Line 66"/>
          <p:cNvSpPr/>
          <p:nvPr/>
        </p:nvSpPr>
        <p:spPr>
          <a:xfrm>
            <a:off x="8099280" y="44733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Line 67"/>
          <p:cNvSpPr/>
          <p:nvPr/>
        </p:nvSpPr>
        <p:spPr>
          <a:xfrm>
            <a:off x="8969760" y="447336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Line 68"/>
          <p:cNvSpPr/>
          <p:nvPr/>
        </p:nvSpPr>
        <p:spPr>
          <a:xfrm>
            <a:off x="3757680" y="2890080"/>
            <a:ext cx="29988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Line 69"/>
          <p:cNvSpPr/>
          <p:nvPr/>
        </p:nvSpPr>
        <p:spPr>
          <a:xfrm>
            <a:off x="2884320" y="3684240"/>
            <a:ext cx="31644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Line 70"/>
          <p:cNvSpPr/>
          <p:nvPr/>
        </p:nvSpPr>
        <p:spPr>
          <a:xfrm>
            <a:off x="2876400" y="4473360"/>
            <a:ext cx="31644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Line 71"/>
          <p:cNvSpPr/>
          <p:nvPr/>
        </p:nvSpPr>
        <p:spPr>
          <a:xfrm>
            <a:off x="2876400" y="4077360"/>
            <a:ext cx="7121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Line 72"/>
          <p:cNvSpPr/>
          <p:nvPr/>
        </p:nvSpPr>
        <p:spPr>
          <a:xfrm>
            <a:off x="2876400" y="3285720"/>
            <a:ext cx="7121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Line 73"/>
          <p:cNvSpPr/>
          <p:nvPr/>
        </p:nvSpPr>
        <p:spPr>
          <a:xfrm>
            <a:off x="2876400" y="2494080"/>
            <a:ext cx="7121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Line 74"/>
          <p:cNvSpPr/>
          <p:nvPr/>
        </p:nvSpPr>
        <p:spPr>
          <a:xfrm>
            <a:off x="9840240" y="2098080"/>
            <a:ext cx="15840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Line 75"/>
          <p:cNvSpPr/>
          <p:nvPr/>
        </p:nvSpPr>
        <p:spPr>
          <a:xfrm>
            <a:off x="9840240" y="2890080"/>
            <a:ext cx="15804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Line 76"/>
          <p:cNvSpPr/>
          <p:nvPr/>
        </p:nvSpPr>
        <p:spPr>
          <a:xfrm>
            <a:off x="9840240" y="3681720"/>
            <a:ext cx="15840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Line 77"/>
          <p:cNvSpPr/>
          <p:nvPr/>
        </p:nvSpPr>
        <p:spPr>
          <a:xfrm>
            <a:off x="2876400" y="4077360"/>
            <a:ext cx="0" cy="39600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Line 78"/>
          <p:cNvSpPr/>
          <p:nvPr/>
        </p:nvSpPr>
        <p:spPr>
          <a:xfrm>
            <a:off x="2876400" y="3285720"/>
            <a:ext cx="0" cy="39600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Line 79"/>
          <p:cNvSpPr/>
          <p:nvPr/>
        </p:nvSpPr>
        <p:spPr>
          <a:xfrm>
            <a:off x="2876400" y="2494080"/>
            <a:ext cx="0" cy="39600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Line 80"/>
          <p:cNvSpPr/>
          <p:nvPr/>
        </p:nvSpPr>
        <p:spPr>
          <a:xfrm>
            <a:off x="9998280" y="3681720"/>
            <a:ext cx="0" cy="39600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Line 81"/>
          <p:cNvSpPr/>
          <p:nvPr/>
        </p:nvSpPr>
        <p:spPr>
          <a:xfrm>
            <a:off x="9998280" y="2890080"/>
            <a:ext cx="0" cy="39600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Line 82"/>
          <p:cNvSpPr/>
          <p:nvPr/>
        </p:nvSpPr>
        <p:spPr>
          <a:xfrm>
            <a:off x="9998280" y="2098080"/>
            <a:ext cx="0" cy="39600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TextShape 83"/>
          <p:cNvSpPr txBox="1"/>
          <p:nvPr/>
        </p:nvSpPr>
        <p:spPr>
          <a:xfrm>
            <a:off x="3144960" y="1935000"/>
            <a:ext cx="64548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11/00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TextShape 84"/>
          <p:cNvSpPr txBox="1"/>
          <p:nvPr/>
        </p:nvSpPr>
        <p:spPr>
          <a:xfrm>
            <a:off x="4015440" y="1935000"/>
            <a:ext cx="64548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11/03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TextShape 85"/>
          <p:cNvSpPr txBox="1"/>
          <p:nvPr/>
        </p:nvSpPr>
        <p:spPr>
          <a:xfrm>
            <a:off x="4885920" y="1935000"/>
            <a:ext cx="64548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11/06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TextShape 86"/>
          <p:cNvSpPr txBox="1"/>
          <p:nvPr/>
        </p:nvSpPr>
        <p:spPr>
          <a:xfrm>
            <a:off x="5756400" y="1935000"/>
            <a:ext cx="64548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11/09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TextShape 87"/>
          <p:cNvSpPr txBox="1"/>
          <p:nvPr/>
        </p:nvSpPr>
        <p:spPr>
          <a:xfrm>
            <a:off x="6626880" y="1935000"/>
            <a:ext cx="64548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11/12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TextShape 88"/>
          <p:cNvSpPr txBox="1"/>
          <p:nvPr/>
        </p:nvSpPr>
        <p:spPr>
          <a:xfrm>
            <a:off x="7497360" y="1935000"/>
            <a:ext cx="64548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11/15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TextShape 89"/>
          <p:cNvSpPr txBox="1"/>
          <p:nvPr/>
        </p:nvSpPr>
        <p:spPr>
          <a:xfrm>
            <a:off x="8367840" y="1935000"/>
            <a:ext cx="64548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11/18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TextShape 90"/>
          <p:cNvSpPr txBox="1"/>
          <p:nvPr/>
        </p:nvSpPr>
        <p:spPr>
          <a:xfrm>
            <a:off x="9238320" y="1935000"/>
            <a:ext cx="64548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11/21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TextShape 91"/>
          <p:cNvSpPr txBox="1"/>
          <p:nvPr/>
        </p:nvSpPr>
        <p:spPr>
          <a:xfrm>
            <a:off x="4015800" y="27453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12/03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TextShape 92"/>
          <p:cNvSpPr txBox="1"/>
          <p:nvPr/>
        </p:nvSpPr>
        <p:spPr>
          <a:xfrm>
            <a:off x="4886280" y="27453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12/06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TextShape 93"/>
          <p:cNvSpPr txBox="1"/>
          <p:nvPr/>
        </p:nvSpPr>
        <p:spPr>
          <a:xfrm>
            <a:off x="5756760" y="27453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12/09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TextShape 94"/>
          <p:cNvSpPr txBox="1"/>
          <p:nvPr/>
        </p:nvSpPr>
        <p:spPr>
          <a:xfrm>
            <a:off x="6627240" y="27453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12/12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TextShape 95"/>
          <p:cNvSpPr txBox="1"/>
          <p:nvPr/>
        </p:nvSpPr>
        <p:spPr>
          <a:xfrm>
            <a:off x="7497720" y="27453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12/15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TextShape 96"/>
          <p:cNvSpPr txBox="1"/>
          <p:nvPr/>
        </p:nvSpPr>
        <p:spPr>
          <a:xfrm>
            <a:off x="8368200" y="27453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12/18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TextShape 97"/>
          <p:cNvSpPr txBox="1"/>
          <p:nvPr/>
        </p:nvSpPr>
        <p:spPr>
          <a:xfrm>
            <a:off x="9238320" y="27453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12/21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TextShape 98"/>
          <p:cNvSpPr txBox="1"/>
          <p:nvPr/>
        </p:nvSpPr>
        <p:spPr>
          <a:xfrm>
            <a:off x="3145680" y="355572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13/00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TextShape 99"/>
          <p:cNvSpPr txBox="1"/>
          <p:nvPr/>
        </p:nvSpPr>
        <p:spPr>
          <a:xfrm>
            <a:off x="4016160" y="355572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13/03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TextShape 100"/>
          <p:cNvSpPr txBox="1"/>
          <p:nvPr/>
        </p:nvSpPr>
        <p:spPr>
          <a:xfrm>
            <a:off x="4886640" y="355572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13/06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TextShape 101"/>
          <p:cNvSpPr txBox="1"/>
          <p:nvPr/>
        </p:nvSpPr>
        <p:spPr>
          <a:xfrm>
            <a:off x="5757120" y="355572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13/09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TextShape 102"/>
          <p:cNvSpPr txBox="1"/>
          <p:nvPr/>
        </p:nvSpPr>
        <p:spPr>
          <a:xfrm>
            <a:off x="6627600" y="355572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13/12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TextShape 103"/>
          <p:cNvSpPr txBox="1"/>
          <p:nvPr/>
        </p:nvSpPr>
        <p:spPr>
          <a:xfrm>
            <a:off x="7498080" y="355572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13/15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TextShape 104"/>
          <p:cNvSpPr txBox="1"/>
          <p:nvPr/>
        </p:nvSpPr>
        <p:spPr>
          <a:xfrm>
            <a:off x="8368200" y="355572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13/18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TextShape 105"/>
          <p:cNvSpPr txBox="1"/>
          <p:nvPr/>
        </p:nvSpPr>
        <p:spPr>
          <a:xfrm>
            <a:off x="9238680" y="355572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13/21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TextShape 106"/>
          <p:cNvSpPr txBox="1"/>
          <p:nvPr/>
        </p:nvSpPr>
        <p:spPr>
          <a:xfrm>
            <a:off x="3146040" y="43347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14/00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TextShape 107"/>
          <p:cNvSpPr txBox="1"/>
          <p:nvPr/>
        </p:nvSpPr>
        <p:spPr>
          <a:xfrm>
            <a:off x="4016520" y="43347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14/03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TextShape 108"/>
          <p:cNvSpPr txBox="1"/>
          <p:nvPr/>
        </p:nvSpPr>
        <p:spPr>
          <a:xfrm>
            <a:off x="4887000" y="43347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14/06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TextShape 109"/>
          <p:cNvSpPr txBox="1"/>
          <p:nvPr/>
        </p:nvSpPr>
        <p:spPr>
          <a:xfrm>
            <a:off x="5757480" y="43347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14/09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TextShape 110"/>
          <p:cNvSpPr txBox="1"/>
          <p:nvPr/>
        </p:nvSpPr>
        <p:spPr>
          <a:xfrm>
            <a:off x="6627960" y="43347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14/12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TextShape 111"/>
          <p:cNvSpPr txBox="1"/>
          <p:nvPr/>
        </p:nvSpPr>
        <p:spPr>
          <a:xfrm>
            <a:off x="7498080" y="43347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14/15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TextShape 112"/>
          <p:cNvSpPr txBox="1"/>
          <p:nvPr/>
        </p:nvSpPr>
        <p:spPr>
          <a:xfrm>
            <a:off x="8368560" y="43347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14/18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TextShape 113"/>
          <p:cNvSpPr txBox="1"/>
          <p:nvPr/>
        </p:nvSpPr>
        <p:spPr>
          <a:xfrm>
            <a:off x="9239040" y="4334760"/>
            <a:ext cx="66096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500" b="0" strike="noStrike" spc="-1">
                <a:solidFill>
                  <a:srgbClr val="000000"/>
                </a:solidFill>
                <a:latin typeface="Arial"/>
              </a:rPr>
              <a:t>14/21</a:t>
            </a:r>
            <a:endParaRPr lang="fi-FI" sz="1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TextShape 114"/>
          <p:cNvSpPr txBox="1"/>
          <p:nvPr/>
        </p:nvSpPr>
        <p:spPr>
          <a:xfrm>
            <a:off x="5571000" y="1287520"/>
            <a:ext cx="258768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2400" b="0" strike="noStrike" spc="-1" dirty="0">
                <a:solidFill>
                  <a:srgbClr val="000000"/>
                </a:solidFill>
                <a:latin typeface="Arial"/>
              </a:rPr>
              <a:t>Analysis </a:t>
            </a:r>
            <a:r>
              <a:rPr lang="fi-FI" sz="2400" b="0" strike="noStrike" spc="-1" dirty="0" err="1">
                <a:solidFill>
                  <a:srgbClr val="000000"/>
                </a:solidFill>
                <a:latin typeface="Arial"/>
              </a:rPr>
              <a:t>hour</a:t>
            </a:r>
            <a:endParaRPr lang="fi-FI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TextShape 115"/>
          <p:cNvSpPr txBox="1"/>
          <p:nvPr/>
        </p:nvSpPr>
        <p:spPr>
          <a:xfrm>
            <a:off x="1989360" y="1824480"/>
            <a:ext cx="83196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i-FI" sz="1800" b="0" strike="noStrike" spc="-1">
                <a:solidFill>
                  <a:srgbClr val="000000"/>
                </a:solidFill>
                <a:latin typeface="Arial"/>
              </a:rPr>
              <a:t>Day of month</a:t>
            </a:r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Line 116"/>
          <p:cNvSpPr/>
          <p:nvPr/>
        </p:nvSpPr>
        <p:spPr>
          <a:xfrm>
            <a:off x="2370600" y="2652480"/>
            <a:ext cx="0" cy="166248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Line 117"/>
          <p:cNvSpPr/>
          <p:nvPr/>
        </p:nvSpPr>
        <p:spPr>
          <a:xfrm>
            <a:off x="3243600" y="1716840"/>
            <a:ext cx="656784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118"/>
          <p:cNvSpPr/>
          <p:nvPr/>
        </p:nvSpPr>
        <p:spPr>
          <a:xfrm>
            <a:off x="5812920" y="3921480"/>
            <a:ext cx="554040" cy="316800"/>
          </a:xfrm>
          <a:custGeom>
            <a:avLst/>
            <a:gdLst/>
            <a:ahLst/>
            <a:cxnLst/>
            <a:rect l="0" t="0" r="r" b="b"/>
            <a:pathLst>
              <a:path w="1541" h="882">
                <a:moveTo>
                  <a:pt x="385" y="0"/>
                </a:moveTo>
                <a:lnTo>
                  <a:pt x="385" y="660"/>
                </a:lnTo>
                <a:lnTo>
                  <a:pt x="0" y="660"/>
                </a:lnTo>
                <a:lnTo>
                  <a:pt x="770" y="881"/>
                </a:lnTo>
                <a:lnTo>
                  <a:pt x="1540" y="660"/>
                </a:lnTo>
                <a:lnTo>
                  <a:pt x="1155" y="660"/>
                </a:lnTo>
                <a:lnTo>
                  <a:pt x="1155" y="0"/>
                </a:lnTo>
                <a:lnTo>
                  <a:pt x="385" y="0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119"/>
          <p:cNvSpPr/>
          <p:nvPr/>
        </p:nvSpPr>
        <p:spPr>
          <a:xfrm>
            <a:off x="6682680" y="3920760"/>
            <a:ext cx="554040" cy="316800"/>
          </a:xfrm>
          <a:custGeom>
            <a:avLst/>
            <a:gdLst/>
            <a:ahLst/>
            <a:cxnLst/>
            <a:rect l="0" t="0" r="r" b="b"/>
            <a:pathLst>
              <a:path w="1541" h="882">
                <a:moveTo>
                  <a:pt x="385" y="0"/>
                </a:moveTo>
                <a:lnTo>
                  <a:pt x="385" y="660"/>
                </a:lnTo>
                <a:lnTo>
                  <a:pt x="0" y="660"/>
                </a:lnTo>
                <a:lnTo>
                  <a:pt x="770" y="881"/>
                </a:lnTo>
                <a:lnTo>
                  <a:pt x="1540" y="660"/>
                </a:lnTo>
                <a:lnTo>
                  <a:pt x="1155" y="660"/>
                </a:lnTo>
                <a:lnTo>
                  <a:pt x="1155" y="0"/>
                </a:lnTo>
                <a:lnTo>
                  <a:pt x="385" y="0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120"/>
          <p:cNvSpPr/>
          <p:nvPr/>
        </p:nvSpPr>
        <p:spPr>
          <a:xfrm>
            <a:off x="8423640" y="3920760"/>
            <a:ext cx="554040" cy="316800"/>
          </a:xfrm>
          <a:custGeom>
            <a:avLst/>
            <a:gdLst/>
            <a:ahLst/>
            <a:cxnLst/>
            <a:rect l="0" t="0" r="r" b="b"/>
            <a:pathLst>
              <a:path w="1541" h="882">
                <a:moveTo>
                  <a:pt x="385" y="0"/>
                </a:moveTo>
                <a:lnTo>
                  <a:pt x="385" y="660"/>
                </a:lnTo>
                <a:lnTo>
                  <a:pt x="0" y="660"/>
                </a:lnTo>
                <a:lnTo>
                  <a:pt x="770" y="881"/>
                </a:lnTo>
                <a:lnTo>
                  <a:pt x="1540" y="660"/>
                </a:lnTo>
                <a:lnTo>
                  <a:pt x="1155" y="660"/>
                </a:lnTo>
                <a:lnTo>
                  <a:pt x="1155" y="0"/>
                </a:lnTo>
                <a:lnTo>
                  <a:pt x="385" y="0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121"/>
          <p:cNvSpPr/>
          <p:nvPr/>
        </p:nvSpPr>
        <p:spPr>
          <a:xfrm>
            <a:off x="9294120" y="3920760"/>
            <a:ext cx="553680" cy="316800"/>
          </a:xfrm>
          <a:custGeom>
            <a:avLst/>
            <a:gdLst/>
            <a:ahLst/>
            <a:cxnLst/>
            <a:rect l="0" t="0" r="r" b="b"/>
            <a:pathLst>
              <a:path w="1539" h="882">
                <a:moveTo>
                  <a:pt x="384" y="0"/>
                </a:moveTo>
                <a:lnTo>
                  <a:pt x="384" y="660"/>
                </a:lnTo>
                <a:lnTo>
                  <a:pt x="0" y="660"/>
                </a:lnTo>
                <a:lnTo>
                  <a:pt x="769" y="881"/>
                </a:lnTo>
                <a:lnTo>
                  <a:pt x="1538" y="660"/>
                </a:lnTo>
                <a:lnTo>
                  <a:pt x="1154" y="660"/>
                </a:lnTo>
                <a:lnTo>
                  <a:pt x="1154" y="0"/>
                </a:lnTo>
                <a:lnTo>
                  <a:pt x="384" y="0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122"/>
          <p:cNvSpPr/>
          <p:nvPr/>
        </p:nvSpPr>
        <p:spPr>
          <a:xfrm>
            <a:off x="5812200" y="3129840"/>
            <a:ext cx="554040" cy="316800"/>
          </a:xfrm>
          <a:custGeom>
            <a:avLst/>
            <a:gdLst/>
            <a:ahLst/>
            <a:cxnLst/>
            <a:rect l="0" t="0" r="r" b="b"/>
            <a:pathLst>
              <a:path w="1541" h="882">
                <a:moveTo>
                  <a:pt x="385" y="0"/>
                </a:moveTo>
                <a:lnTo>
                  <a:pt x="385" y="660"/>
                </a:lnTo>
                <a:lnTo>
                  <a:pt x="0" y="660"/>
                </a:lnTo>
                <a:lnTo>
                  <a:pt x="770" y="881"/>
                </a:lnTo>
                <a:lnTo>
                  <a:pt x="1540" y="660"/>
                </a:lnTo>
                <a:lnTo>
                  <a:pt x="1155" y="660"/>
                </a:lnTo>
                <a:lnTo>
                  <a:pt x="1155" y="0"/>
                </a:lnTo>
                <a:lnTo>
                  <a:pt x="385" y="0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123"/>
          <p:cNvSpPr/>
          <p:nvPr/>
        </p:nvSpPr>
        <p:spPr>
          <a:xfrm>
            <a:off x="6681960" y="3129120"/>
            <a:ext cx="554040" cy="316800"/>
          </a:xfrm>
          <a:custGeom>
            <a:avLst/>
            <a:gdLst/>
            <a:ahLst/>
            <a:cxnLst/>
            <a:rect l="0" t="0" r="r" b="b"/>
            <a:pathLst>
              <a:path w="1541" h="882">
                <a:moveTo>
                  <a:pt x="385" y="0"/>
                </a:moveTo>
                <a:lnTo>
                  <a:pt x="385" y="660"/>
                </a:lnTo>
                <a:lnTo>
                  <a:pt x="0" y="660"/>
                </a:lnTo>
                <a:lnTo>
                  <a:pt x="770" y="881"/>
                </a:lnTo>
                <a:lnTo>
                  <a:pt x="1540" y="660"/>
                </a:lnTo>
                <a:lnTo>
                  <a:pt x="1155" y="660"/>
                </a:lnTo>
                <a:lnTo>
                  <a:pt x="1155" y="0"/>
                </a:lnTo>
                <a:lnTo>
                  <a:pt x="385" y="0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124"/>
          <p:cNvSpPr/>
          <p:nvPr/>
        </p:nvSpPr>
        <p:spPr>
          <a:xfrm>
            <a:off x="8422920" y="3129120"/>
            <a:ext cx="554040" cy="316800"/>
          </a:xfrm>
          <a:custGeom>
            <a:avLst/>
            <a:gdLst/>
            <a:ahLst/>
            <a:cxnLst/>
            <a:rect l="0" t="0" r="r" b="b"/>
            <a:pathLst>
              <a:path w="1541" h="882">
                <a:moveTo>
                  <a:pt x="385" y="0"/>
                </a:moveTo>
                <a:lnTo>
                  <a:pt x="385" y="660"/>
                </a:lnTo>
                <a:lnTo>
                  <a:pt x="0" y="660"/>
                </a:lnTo>
                <a:lnTo>
                  <a:pt x="770" y="881"/>
                </a:lnTo>
                <a:lnTo>
                  <a:pt x="1540" y="660"/>
                </a:lnTo>
                <a:lnTo>
                  <a:pt x="1155" y="660"/>
                </a:lnTo>
                <a:lnTo>
                  <a:pt x="1155" y="0"/>
                </a:lnTo>
                <a:lnTo>
                  <a:pt x="385" y="0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25"/>
          <p:cNvSpPr/>
          <p:nvPr/>
        </p:nvSpPr>
        <p:spPr>
          <a:xfrm>
            <a:off x="9293400" y="3129120"/>
            <a:ext cx="554040" cy="316800"/>
          </a:xfrm>
          <a:custGeom>
            <a:avLst/>
            <a:gdLst/>
            <a:ahLst/>
            <a:cxnLst/>
            <a:rect l="0" t="0" r="r" b="b"/>
            <a:pathLst>
              <a:path w="1541" h="882">
                <a:moveTo>
                  <a:pt x="385" y="0"/>
                </a:moveTo>
                <a:lnTo>
                  <a:pt x="385" y="660"/>
                </a:lnTo>
                <a:lnTo>
                  <a:pt x="0" y="660"/>
                </a:lnTo>
                <a:lnTo>
                  <a:pt x="770" y="881"/>
                </a:lnTo>
                <a:lnTo>
                  <a:pt x="1540" y="660"/>
                </a:lnTo>
                <a:lnTo>
                  <a:pt x="1155" y="660"/>
                </a:lnTo>
                <a:lnTo>
                  <a:pt x="1155" y="0"/>
                </a:lnTo>
                <a:lnTo>
                  <a:pt x="385" y="0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26"/>
          <p:cNvSpPr/>
          <p:nvPr/>
        </p:nvSpPr>
        <p:spPr>
          <a:xfrm>
            <a:off x="5812200" y="2338200"/>
            <a:ext cx="554040" cy="316800"/>
          </a:xfrm>
          <a:custGeom>
            <a:avLst/>
            <a:gdLst/>
            <a:ahLst/>
            <a:cxnLst/>
            <a:rect l="0" t="0" r="r" b="b"/>
            <a:pathLst>
              <a:path w="1541" h="882">
                <a:moveTo>
                  <a:pt x="385" y="0"/>
                </a:moveTo>
                <a:lnTo>
                  <a:pt x="385" y="660"/>
                </a:lnTo>
                <a:lnTo>
                  <a:pt x="0" y="660"/>
                </a:lnTo>
                <a:lnTo>
                  <a:pt x="770" y="881"/>
                </a:lnTo>
                <a:lnTo>
                  <a:pt x="1540" y="660"/>
                </a:lnTo>
                <a:lnTo>
                  <a:pt x="1155" y="660"/>
                </a:lnTo>
                <a:lnTo>
                  <a:pt x="1155" y="0"/>
                </a:lnTo>
                <a:lnTo>
                  <a:pt x="385" y="0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27"/>
          <p:cNvSpPr/>
          <p:nvPr/>
        </p:nvSpPr>
        <p:spPr>
          <a:xfrm>
            <a:off x="6681960" y="2337480"/>
            <a:ext cx="554040" cy="316800"/>
          </a:xfrm>
          <a:custGeom>
            <a:avLst/>
            <a:gdLst/>
            <a:ahLst/>
            <a:cxnLst/>
            <a:rect l="0" t="0" r="r" b="b"/>
            <a:pathLst>
              <a:path w="1541" h="882">
                <a:moveTo>
                  <a:pt x="385" y="0"/>
                </a:moveTo>
                <a:lnTo>
                  <a:pt x="385" y="660"/>
                </a:lnTo>
                <a:lnTo>
                  <a:pt x="0" y="660"/>
                </a:lnTo>
                <a:lnTo>
                  <a:pt x="770" y="881"/>
                </a:lnTo>
                <a:lnTo>
                  <a:pt x="1540" y="660"/>
                </a:lnTo>
                <a:lnTo>
                  <a:pt x="1155" y="660"/>
                </a:lnTo>
                <a:lnTo>
                  <a:pt x="1155" y="0"/>
                </a:lnTo>
                <a:lnTo>
                  <a:pt x="385" y="0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128"/>
          <p:cNvSpPr/>
          <p:nvPr/>
        </p:nvSpPr>
        <p:spPr>
          <a:xfrm>
            <a:off x="8422920" y="2337480"/>
            <a:ext cx="554040" cy="316800"/>
          </a:xfrm>
          <a:custGeom>
            <a:avLst/>
            <a:gdLst/>
            <a:ahLst/>
            <a:cxnLst/>
            <a:rect l="0" t="0" r="r" b="b"/>
            <a:pathLst>
              <a:path w="1541" h="882">
                <a:moveTo>
                  <a:pt x="385" y="0"/>
                </a:moveTo>
                <a:lnTo>
                  <a:pt x="385" y="660"/>
                </a:lnTo>
                <a:lnTo>
                  <a:pt x="0" y="660"/>
                </a:lnTo>
                <a:lnTo>
                  <a:pt x="770" y="881"/>
                </a:lnTo>
                <a:lnTo>
                  <a:pt x="1540" y="660"/>
                </a:lnTo>
                <a:lnTo>
                  <a:pt x="1155" y="660"/>
                </a:lnTo>
                <a:lnTo>
                  <a:pt x="1155" y="0"/>
                </a:lnTo>
                <a:lnTo>
                  <a:pt x="385" y="0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29"/>
          <p:cNvSpPr/>
          <p:nvPr/>
        </p:nvSpPr>
        <p:spPr>
          <a:xfrm>
            <a:off x="9293400" y="2337480"/>
            <a:ext cx="554040" cy="316800"/>
          </a:xfrm>
          <a:custGeom>
            <a:avLst/>
            <a:gdLst/>
            <a:ahLst/>
            <a:cxnLst/>
            <a:rect l="0" t="0" r="r" b="b"/>
            <a:pathLst>
              <a:path w="1541" h="882">
                <a:moveTo>
                  <a:pt x="385" y="0"/>
                </a:moveTo>
                <a:lnTo>
                  <a:pt x="385" y="660"/>
                </a:lnTo>
                <a:lnTo>
                  <a:pt x="0" y="660"/>
                </a:lnTo>
                <a:lnTo>
                  <a:pt x="770" y="881"/>
                </a:lnTo>
                <a:lnTo>
                  <a:pt x="1540" y="660"/>
                </a:lnTo>
                <a:lnTo>
                  <a:pt x="1155" y="660"/>
                </a:lnTo>
                <a:lnTo>
                  <a:pt x="1155" y="0"/>
                </a:lnTo>
                <a:lnTo>
                  <a:pt x="385" y="0"/>
                </a:lnTo>
              </a:path>
            </a:pathLst>
          </a:custGeom>
          <a:solidFill>
            <a:srgbClr val="5983B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907</Words>
  <Application>Microsoft Office PowerPoint</Application>
  <PresentationFormat>Custom</PresentationFormat>
  <Paragraphs>221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Symbol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Eresmaa Reima (FMI)</cp:lastModifiedBy>
  <cp:revision>149</cp:revision>
  <dcterms:created xsi:type="dcterms:W3CDTF">2021-04-12T15:54:18Z</dcterms:created>
  <dcterms:modified xsi:type="dcterms:W3CDTF">2021-11-30T14:53:04Z</dcterms:modified>
  <dc:language>en-US</dc:language>
</cp:coreProperties>
</file>